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slides/charts/chart1.xml" ContentType="application/vnd.openxmlformats-officedocument.drawingml.chart+xml"/>
  <Override PartName="/ppt/notesSlides/notesSlide2.xml" ContentType="application/vnd.openxmlformats-officedocument.presentationml.notesSlide+xml"/>
  <Override PartName="/ppt/slides/slide3.xml" ContentType="application/vnd.openxmlformats-officedocument.presentationml.slide+xml"/>
  <Override PartName="/ppt/slides/charts/chart2.xml" ContentType="application/vnd.openxmlformats-officedocument.drawingml.chart+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3.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slides/charts/chart4.xml" ContentType="application/vnd.openxmlformats-officedocument.drawingml.chart+xml"/>
  <Override PartName="/ppt/notesSlides/notesSlide5.xml" ContentType="application/vnd.openxmlformats-officedocument.presentationml.notesSlide+xml"/>
  <Override PartName="/ppt/slides/slide6.xml" ContentType="application/vnd.openxmlformats-officedocument.presentationml.slide+xml"/>
  <Override PartName="/ppt/slides/charts/chart5.xml" ContentType="application/vnd.openxmlformats-officedocument.drawingml.chart+xml"/>
  <Override PartName="/ppt/notesSlides/notesSlide6.xml" ContentType="application/vnd.openxmlformats-officedocument.presentationml.notesSlide+xml"/>
  <Override PartName="/ppt/slides/slide7.xml" ContentType="application/vnd.openxmlformats-officedocument.presentationml.slide+xml"/>
  <Override PartName="/ppt/slides/charts/chart6.xml" ContentType="application/vnd.openxmlformats-officedocument.drawingml.chart+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662159feb7d04a17" /><Relationship Type="http://schemas.openxmlformats.org/officeDocument/2006/relationships/extended-properties" Target="/docProps/app.xml" Id="R3b1081cdcdf342c1" /><Relationship Type="http://schemas.openxmlformats.org/officeDocument/2006/relationships/officeDocument" Target="/ppt/presentation.xml" Id="Rcf052df3d5d746a3" /></Relationships>
</file>

<file path=ppt/presentation.xml><?xml version="1.0" encoding="utf-8"?>
<p:presentation xmlns:p="http://schemas.openxmlformats.org/presentationml/2006/main">
  <p:sldMasterIdLst>
    <p:sldMasterId xmlns:r="http://schemas.openxmlformats.org/officeDocument/2006/relationships" id="2147483648" r:id="Ra46a426a2cd34d8a"/>
  </p:sldMasterIdLst>
  <p:notesMasterIdLst>
    <p:notesMasterId xmlns:r="http://schemas.openxmlformats.org/officeDocument/2006/relationships" r:id="R950a2666eb1f47f6"/>
  </p:notesMasterIdLst>
  <p:sldIdLst>
    <p:sldId xmlns:r="http://schemas.openxmlformats.org/officeDocument/2006/relationships" id="256" r:id="R9704841667624e4f"/>
    <p:sldId xmlns:r="http://schemas.openxmlformats.org/officeDocument/2006/relationships" id="257" r:id="Re660928572d44352"/>
    <p:sldId xmlns:r="http://schemas.openxmlformats.org/officeDocument/2006/relationships" id="258" r:id="R701aac35958e465f"/>
    <p:sldId xmlns:r="http://schemas.openxmlformats.org/officeDocument/2006/relationships" id="259" r:id="R55587cb160ef4776"/>
    <p:sldId xmlns:r="http://schemas.openxmlformats.org/officeDocument/2006/relationships" id="260" r:id="R8337f910d11f4ed1"/>
    <p:sldId xmlns:r="http://schemas.openxmlformats.org/officeDocument/2006/relationships" id="261" r:id="Rb2547a976598440a"/>
    <p:sldId xmlns:r="http://schemas.openxmlformats.org/officeDocument/2006/relationships" id="262" r:id="R2c60921aab6d47a5"/>
    <p:sldId xmlns:r="http://schemas.openxmlformats.org/officeDocument/2006/relationships" id="263" r:id="Rd5912a91cf1043e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e0a3bc7ecb0461c" /><Relationship Type="http://schemas.openxmlformats.org/officeDocument/2006/relationships/slideMaster" Target="/ppt/slideMasters/slideMaster1.xml" Id="Ra46a426a2cd34d8a" /><Relationship Type="http://schemas.openxmlformats.org/officeDocument/2006/relationships/notesMaster" Target="/ppt/notesMasters/notesMaster1.xml" Id="R950a2666eb1f47f6" /><Relationship Type="http://schemas.openxmlformats.org/officeDocument/2006/relationships/presProps" Target="/ppt/presProps.xml" Id="R78321facf0d64e3d" /><Relationship Type="http://schemas.openxmlformats.org/officeDocument/2006/relationships/tableStyles" Target="/ppt/tableStyles.xml" Id="R79ae90a0362d42be" /><Relationship Type="http://schemas.openxmlformats.org/officeDocument/2006/relationships/slide" Target="/ppt/slides/slide1.xml" Id="R9704841667624e4f" /><Relationship Type="http://schemas.openxmlformats.org/officeDocument/2006/relationships/slide" Target="/ppt/slides/slide2.xml" Id="Re660928572d44352" /><Relationship Type="http://schemas.openxmlformats.org/officeDocument/2006/relationships/slide" Target="/ppt/slides/slide3.xml" Id="R701aac35958e465f" /><Relationship Type="http://schemas.openxmlformats.org/officeDocument/2006/relationships/slide" Target="/ppt/slides/slide4.xml" Id="R55587cb160ef4776" /><Relationship Type="http://schemas.openxmlformats.org/officeDocument/2006/relationships/slide" Target="/ppt/slides/slide5.xml" Id="R8337f910d11f4ed1" /><Relationship Type="http://schemas.openxmlformats.org/officeDocument/2006/relationships/slide" Target="/ppt/slides/slide6.xml" Id="Rb2547a976598440a" /><Relationship Type="http://schemas.openxmlformats.org/officeDocument/2006/relationships/slide" Target="/ppt/slides/slide7.xml" Id="R2c60921aab6d47a5" /><Relationship Type="http://schemas.openxmlformats.org/officeDocument/2006/relationships/slide" Target="/ppt/slides/slide8.xml" Id="Rd5912a91cf1043e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72b82fc4ed74d5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fe50500f05c4c93" /><Relationship Type="http://schemas.openxmlformats.org/officeDocument/2006/relationships/notesMaster" Target="/ppt/notesMasters/notesMaster1.xml" Id="Rcef6d33c2c644671" /></Relationships>
</file>

<file path=ppt/notesSlides/_rels/notesSlide2.xml.rels>&#65279;<?xml version="1.0" encoding="utf-8"?><Relationships xmlns="http://schemas.openxmlformats.org/package/2006/relationships"><Relationship Type="http://schemas.openxmlformats.org/officeDocument/2006/relationships/slide" Target="/ppt/slides/slide2.xml" Id="R9ba4532044734dc8" /><Relationship Type="http://schemas.openxmlformats.org/officeDocument/2006/relationships/notesMaster" Target="/ppt/notesMasters/notesMaster1.xml" Id="R03bdbd1f7b8b4ac4" /></Relationships>
</file>

<file path=ppt/notesSlides/_rels/notesSlide3.xml.rels>&#65279;<?xml version="1.0" encoding="utf-8"?><Relationships xmlns="http://schemas.openxmlformats.org/package/2006/relationships"><Relationship Type="http://schemas.openxmlformats.org/officeDocument/2006/relationships/slide" Target="/ppt/slides/slide3.xml" Id="R57c823edd8a74567" /><Relationship Type="http://schemas.openxmlformats.org/officeDocument/2006/relationships/notesMaster" Target="/ppt/notesMasters/notesMaster1.xml" Id="R80b53fe6b3ed4a6e" /></Relationships>
</file>

<file path=ppt/notesSlides/_rels/notesSlide4.xml.rels>&#65279;<?xml version="1.0" encoding="utf-8"?><Relationships xmlns="http://schemas.openxmlformats.org/package/2006/relationships"><Relationship Type="http://schemas.openxmlformats.org/officeDocument/2006/relationships/slide" Target="/ppt/slides/slide4.xml" Id="R92f431dd63dd4c97" /><Relationship Type="http://schemas.openxmlformats.org/officeDocument/2006/relationships/notesMaster" Target="/ppt/notesMasters/notesMaster1.xml" Id="R1dc6d221cfb349e0" /></Relationships>
</file>

<file path=ppt/notesSlides/_rels/notesSlide5.xml.rels>&#65279;<?xml version="1.0" encoding="utf-8"?><Relationships xmlns="http://schemas.openxmlformats.org/package/2006/relationships"><Relationship Type="http://schemas.openxmlformats.org/officeDocument/2006/relationships/slide" Target="/ppt/slides/slide5.xml" Id="Rbcdaebe75c034c19" /><Relationship Type="http://schemas.openxmlformats.org/officeDocument/2006/relationships/notesMaster" Target="/ppt/notesMasters/notesMaster1.xml" Id="Rdee9bcbbdb58474a" /></Relationships>
</file>

<file path=ppt/notesSlides/_rels/notesSlide6.xml.rels>&#65279;<?xml version="1.0" encoding="utf-8"?><Relationships xmlns="http://schemas.openxmlformats.org/package/2006/relationships"><Relationship Type="http://schemas.openxmlformats.org/officeDocument/2006/relationships/slide" Target="/ppt/slides/slide6.xml" Id="R40e9a4198df44609" /><Relationship Type="http://schemas.openxmlformats.org/officeDocument/2006/relationships/notesMaster" Target="/ppt/notesMasters/notesMaster1.xml" Id="Rdfe5e15bc1e245e1" /></Relationships>
</file>

<file path=ppt/notesSlides/_rels/notesSlide7.xml.rels>&#65279;<?xml version="1.0" encoding="utf-8"?><Relationships xmlns="http://schemas.openxmlformats.org/package/2006/relationships"><Relationship Type="http://schemas.openxmlformats.org/officeDocument/2006/relationships/slide" Target="/ppt/slides/slide7.xml" Id="R3ffbfe7b9070410e" /><Relationship Type="http://schemas.openxmlformats.org/officeDocument/2006/relationships/notesMaster" Target="/ppt/notesMasters/notesMaster1.xml" Id="R73842e76df654326" /></Relationships>
</file>

<file path=ppt/notesSlides/_rels/notesSlide8.xml.rels>&#65279;<?xml version="1.0" encoding="utf-8"?><Relationships xmlns="http://schemas.openxmlformats.org/package/2006/relationships"><Relationship Type="http://schemas.openxmlformats.org/officeDocument/2006/relationships/slide" Target="/ppt/slides/slide8.xml" Id="R625fd8ab59a5414e" /><Relationship Type="http://schemas.openxmlformats.org/officeDocument/2006/relationships/notesMaster" Target="/ppt/notesMasters/notesMaster1.xml" Id="R160945bf4c9043f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Synthèse chiffrée du rapport final Risque nature et analyse crédit 2026. Enquête téléphonique CATI, juillet–octobre 2026. Population mixte ; échantillon non probabiliste et non pondéré.</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 Greenance / Junior ESSEC, enquête 2026 · Q1 · n = 81 · Données déclaratives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 Greenance / Junior ESSEC, enquête 2026 · Q8 · n = 81 · Données déclaratives</a:t>
            </a:r>
          </a:p>
          <a:p xmlns:a="http://schemas.openxmlformats.org/drawingml/2006/main">
            <a:r>
              <a:t>Réponse unique. Le questionnaire ne proposait pas une catégorie « les deux ». La présence d’un outil ne démontre ni son usage effectif ni sa qualité.</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 Greenance / Junior ESSEC, enquête 2026 · Q6 · n = 81 · Données déclaratives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 Greenance / Junior ESSEC, enquête 2026 · Q9–Q11 · n = 81 · Données déclaratives</a:t>
            </a:r>
          </a:p>
          <a:p xmlns:a="http://schemas.openxmlformats.org/drawingml/2006/main">
            <a:r>
              <a:t>Connu au moins de nom = toutes les réponses hors « pas du tout » ou « non ». TNFD : 21 de nom, 11 bien connu non utilisé, 6 utilisé. LEAP : 24 de nom, 9 appliqué. ENCORE : 17 de nom, 13 utilisé. Ces instruments remplissent des fonctions différentes ; ne pas lire le graphique comme une progression.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 Greenance / Junior ESSEC, enquête 2026 · Q14 · réponse unique · n = 81 · Données déclaratives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 Greenance / Junior ESSEC, enquête 2026 · Q15 · n = 81 · Données déclaratives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Synthèse de la conclusion opérationnelle du rapport final. Les réponses suggèrent un enjeu de passage de l’information disponible à une analyse utilisable. Ces pistes ne prouvent pas l’efficacité d’un produit. Une exposition ne vaut pas automatiquement perte financière. Les responsabilités, la formation et la possibilité de corriger les hypothèses restent nécessaires.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edb312929724a1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b50bf3c8780472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5694c0339bf472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fd5641c7e234c0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9d1fa1ec116404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c102ad47370464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ABE7E3E-96F8-45BB-BDA4-A9708BE396C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12A023F-F768-470D-A601-C8E6526E4BD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D282A72-7DA1-4B42-AFA8-B208201A7E1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B9814DC-C9E2-4F7F-9348-C489B48617E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8066362-731F-4990-A7B7-297C8A6BD95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A49A5D67-E9F2-4EA5-9820-EA4EE8C1705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A4DEF28-800F-406C-B40F-D6186D00CA7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A1366E2-FEDA-4CF0-B70E-96BAB3D34B9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02C6E01-0529-44CD-A646-A0FF06EDA0B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D672987-B766-435C-81C4-6D4F4A31CE0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d1237f609cd470b" /><Relationship Type="http://schemas.openxmlformats.org/officeDocument/2006/relationships/slideLayout" Target="/ppt/slideLayouts/slideLayout1.xml" Id="R9d5fca70c1994654" /><Relationship Type="http://schemas.openxmlformats.org/officeDocument/2006/relationships/slideLayout" Target="/ppt/slideLayouts/slideLayout2.xml" Id="R680338b732e1462c" /><Relationship Type="http://schemas.openxmlformats.org/officeDocument/2006/relationships/slideLayout" Target="/ppt/slideLayouts/slideLayout3.xml" Id="Ree7cbe323e41464c" /><Relationship Type="http://schemas.openxmlformats.org/officeDocument/2006/relationships/slideLayout" Target="/ppt/slideLayouts/slideLayout4.xml" Id="Rc73f1da17f7148e6" /><Relationship Type="http://schemas.openxmlformats.org/officeDocument/2006/relationships/slideLayout" Target="/ppt/slideLayouts/slideLayout5.xml" Id="R10e092fe77d240fc" /><Relationship Type="http://schemas.openxmlformats.org/officeDocument/2006/relationships/slideLayout" Target="/ppt/slideLayouts/slideLayout6.xml" Id="R3ffafd956ebf42f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d5fca70c1994654"/>
    <p:sldLayoutId xmlns:r="http://schemas.openxmlformats.org/officeDocument/2006/relationships" id="2147483650" r:id="R680338b732e1462c"/>
    <p:sldLayoutId xmlns:r="http://schemas.openxmlformats.org/officeDocument/2006/relationships" id="2147483651" r:id="Ree7cbe323e41464c"/>
    <p:sldLayoutId xmlns:r="http://schemas.openxmlformats.org/officeDocument/2006/relationships" id="2147483652" r:id="Rc73f1da17f7148e6"/>
    <p:sldLayoutId xmlns:r="http://schemas.openxmlformats.org/officeDocument/2006/relationships" id="2147483653" r:id="R10e092fe77d240fc"/>
    <p:sldLayoutId xmlns:r="http://schemas.openxmlformats.org/officeDocument/2006/relationships" id="2147483654" r:id="R3ffafd956ebf42f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bd1f7179ea64e90" /><Relationship Type="http://schemas.openxmlformats.org/officeDocument/2006/relationships/image" Target="/ppt/media/image.png" Id="R5428977d11644fbc" /><Relationship Type="http://schemas.openxmlformats.org/officeDocument/2006/relationships/notesSlide" Target="/ppt/notesSlides/notesSlide1.xml" Id="R33fda9dd25c14ac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db0f52832f7a4af3" /><Relationship Type="http://schemas.openxmlformats.org/officeDocument/2006/relationships/image" Target="/ppt/media/image2.png" Id="Rbf30af1a8a4e4b40" /><Relationship Type="http://schemas.openxmlformats.org/officeDocument/2006/relationships/chart" Target="/ppt/slides/charts/chart1.xml" Id="R52bae7cecacb41ad" /><Relationship Type="http://schemas.openxmlformats.org/officeDocument/2006/relationships/notesSlide" Target="/ppt/notesSlides/notesSlide2.xml" Id="Rf49e8b872fc84b9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8e14765b7cb45b2" /><Relationship Type="http://schemas.openxmlformats.org/officeDocument/2006/relationships/image" Target="/ppt/media/image3.png" Id="R2d1499030a4246fa" /><Relationship Type="http://schemas.openxmlformats.org/officeDocument/2006/relationships/chart" Target="/ppt/slides/charts/chart2.xml" Id="R9be62b3b65924280" /><Relationship Type="http://schemas.openxmlformats.org/officeDocument/2006/relationships/notesSlide" Target="/ppt/notesSlides/notesSlide3.xml" Id="Rdd9ed0628949422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7873e7024a54974" /><Relationship Type="http://schemas.openxmlformats.org/officeDocument/2006/relationships/image" Target="/ppt/media/image4.png" Id="R75c0fa68773c416e" /><Relationship Type="http://schemas.openxmlformats.org/officeDocument/2006/relationships/chart" Target="/ppt/slides/charts/chart3.xml" Id="R3035c3e1008c44fa" /><Relationship Type="http://schemas.openxmlformats.org/officeDocument/2006/relationships/notesSlide" Target="/ppt/notesSlides/notesSlide4.xml" Id="Rc013bceb952840a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27c4da2472043eb" /><Relationship Type="http://schemas.openxmlformats.org/officeDocument/2006/relationships/image" Target="/ppt/media/image5.png" Id="Rdb719e8c703a4584" /><Relationship Type="http://schemas.openxmlformats.org/officeDocument/2006/relationships/chart" Target="/ppt/slides/charts/chart4.xml" Id="R002eb407bb0f40e9" /><Relationship Type="http://schemas.openxmlformats.org/officeDocument/2006/relationships/notesSlide" Target="/ppt/notesSlides/notesSlide5.xml" Id="R5de393d0488e4f2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009f700a00c4534" /><Relationship Type="http://schemas.openxmlformats.org/officeDocument/2006/relationships/image" Target="/ppt/media/image6.png" Id="Race3a37116f2468d" /><Relationship Type="http://schemas.openxmlformats.org/officeDocument/2006/relationships/chart" Target="/ppt/slides/charts/chart5.xml" Id="R24899139c5c94ab4" /><Relationship Type="http://schemas.openxmlformats.org/officeDocument/2006/relationships/notesSlide" Target="/ppt/notesSlides/notesSlide6.xml" Id="R9046a0896fd641d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1cc75a05110461b" /><Relationship Type="http://schemas.openxmlformats.org/officeDocument/2006/relationships/image" Target="/ppt/media/image7.png" Id="Ra7cba2320edd45a6" /><Relationship Type="http://schemas.openxmlformats.org/officeDocument/2006/relationships/chart" Target="/ppt/slides/charts/chart6.xml" Id="R29c8cd009582461b" /><Relationship Type="http://schemas.openxmlformats.org/officeDocument/2006/relationships/notesSlide" Target="/ppt/notesSlides/notesSlide7.xml" Id="Rce1f252764b947ac"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b890899653604d02" /><Relationship Type="http://schemas.openxmlformats.org/officeDocument/2006/relationships/image" Target="/ppt/media/image8.png" Id="R0ea33df3d43d492b" /><Relationship Type="http://schemas.openxmlformats.org/officeDocument/2006/relationships/notesSlide" Target="/ppt/notesSlides/notesSlide8.xml" Id="R4963d1fb46cf4738"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_rels/chart5.xml.rels><Relationships xmlns="http://schemas.openxmlformats.org/package/2006/relationships"><Relationship Id="rIdChartSnapshot1" Type="http://schemas.openxmlformats.org/officeDocument/2006/relationships/package" Target="../../embeddings/chart-data-snapshot-005.xlsx"/></Relationships>
</file>

<file path=ppt/slides/charts/_rels/chart6.xml.rels><Relationships xmlns="http://schemas.openxmlformats.org/package/2006/relationships"><Relationship Id="rIdChartSnapshot1" Type="http://schemas.openxmlformats.org/officeDocument/2006/relationships/package" Target="../../embeddings/chart-data-snapshot-006.xlsx"/></Relationships>
</file>

<file path=ppt/slides/charts/chart1.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Répondants</c:v>
          </c:tx>
          <c:spPr>
            <a:solidFill xmlns:a="http://schemas.openxmlformats.org/drawingml/2006/main">
              <a:srgbClr val="4E8460"/>
            </a:solidFill>
          </c:spPr>
          <c:dLbls>
            <c:dLbl>
              <c:idx val="0"/>
              <c:tx>
                <c:rich>
                  <a:bodyPr xmlns:a="http://schemas.openxmlformats.org/drawingml/2006/main" wrap="none"/>
                  <a:lstStyle xmlns:a="http://schemas.openxmlformats.org/drawingml/2006/main"/>
                  <a:p xmlns:a="http://schemas.openxmlformats.org/drawingml/2006/main">
                    <a:r>
                      <a:rPr sz="1650" b="1">
                        <a:solidFill>
                          <a:srgbClr val="2E2E2E"/>
                        </a:solidFill>
                      </a:rPr>
                      <a:t>3,7 % (3)</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dLbl>
              <c:idx val="1"/>
              <c:tx>
                <c:rich>
                  <a:bodyPr xmlns:a="http://schemas.openxmlformats.org/drawingml/2006/main" wrap="none"/>
                  <a:lstStyle xmlns:a="http://schemas.openxmlformats.org/drawingml/2006/main"/>
                  <a:p xmlns:a="http://schemas.openxmlformats.org/drawingml/2006/main">
                    <a:r>
                      <a:rPr sz="1650" b="1">
                        <a:solidFill>
                          <a:srgbClr val="2E2E2E"/>
                        </a:solidFill>
                      </a:rPr>
                      <a:t>16,0 % (13)</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dLbl>
              <c:idx val="2"/>
              <c:tx>
                <c:rich>
                  <a:bodyPr xmlns:a="http://schemas.openxmlformats.org/drawingml/2006/main" wrap="none"/>
                  <a:lstStyle xmlns:a="http://schemas.openxmlformats.org/drawingml/2006/main"/>
                  <a:p xmlns:a="http://schemas.openxmlformats.org/drawingml/2006/main">
                    <a:r>
                      <a:rPr sz="1650" b="1">
                        <a:solidFill>
                          <a:srgbClr val="2E2E2E"/>
                        </a:solidFill>
                      </a:rPr>
                      <a:t>22,2 % (18)</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dLbl>
              <c:idx val="3"/>
              <c:tx>
                <c:rich>
                  <a:bodyPr xmlns:a="http://schemas.openxmlformats.org/drawingml/2006/main" wrap="none"/>
                  <a:lstStyle xmlns:a="http://schemas.openxmlformats.org/drawingml/2006/main"/>
                  <a:p xmlns:a="http://schemas.openxmlformats.org/drawingml/2006/main">
                    <a:r>
                      <a:rPr sz="1650" b="1">
                        <a:solidFill>
                          <a:srgbClr val="2E2E2E"/>
                        </a:solidFill>
                      </a:rPr>
                      <a:t>27,2 % (22)</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dLbl>
              <c:idx val="4"/>
              <c:tx>
                <c:rich>
                  <a:bodyPr xmlns:a="http://schemas.openxmlformats.org/drawingml/2006/main" wrap="none"/>
                  <a:lstStyle xmlns:a="http://schemas.openxmlformats.org/drawingml/2006/main"/>
                  <a:p xmlns:a="http://schemas.openxmlformats.org/drawingml/2006/main">
                    <a:r>
                      <a:rPr sz="1650" b="1">
                        <a:solidFill>
                          <a:srgbClr val="2E2E2E"/>
                        </a:solidFill>
                      </a:rPr>
                      <a:t>30,9 % (25)</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showLegendKey val="0"/>
          </c:dLbls>
          <c:cat>
            <c:strRef>
              <c:f>'Chart Data'!$A$2:$A$6</c:f>
              <c:strCache>
                <c:ptCount val="5"/>
                <c:pt idx="0">
                  <c:v>ESG / Durabilité</c:v>
                </c:pt>
                <c:pt idx="1">
                  <c:v>Conformité</c:v>
                </c:pt>
                <c:pt idx="2">
                  <c:v>Analyste crédit</c:v>
                </c:pt>
                <c:pt idx="3">
                  <c:v>Direction</c:v>
                </c:pt>
                <c:pt idx="4">
                  <c:v>Gestion des risques</c:v>
                </c:pt>
              </c:strCache>
            </c:strRef>
          </c:cat>
          <c:val>
            <c:numRef>
              <c:f>'Chart Data'!$B$2:$B$6</c:f>
              <c:numCache>
                <c:formatCode>General</c:formatCode>
                <c:ptCount val="5"/>
                <c:pt idx="0">
                  <c:v>0.037037</c:v>
                </c:pt>
                <c:pt idx="1">
                  <c:v>0.160494</c:v>
                </c:pt>
                <c:pt idx="2">
                  <c:v>0.222222</c:v>
                </c:pt>
                <c:pt idx="3">
                  <c:v>0.271605</c:v>
                </c:pt>
                <c:pt idx="4">
                  <c:v>0.308642</c:v>
                </c:pt>
              </c:numCache>
            </c:numRef>
          </c:val>
        </c:ser>
        <c:dLbls>
          <c:numFmt formatCode="0.0%" sourceLinked="0"/>
          <c:txPr>
            <a:bodyPr xmlns:a="http://schemas.openxmlformats.org/drawingml/2006/main" anchorCtr="1"/>
            <a:lstStyle xmlns:a="http://schemas.openxmlformats.org/drawingml/2006/main"/>
            <a:p xmlns:a="http://schemas.openxmlformats.org/drawingml/2006/main">
              <a:pPr>
                <a:defRPr sz="1650">
                  <a:solidFill>
                    <a:srgbClr val="2E2E2E"/>
                  </a:solidFill>
                  <a:latin typeface="Aptos"/>
                  <a:ea typeface="Aptos"/>
                  <a:cs typeface="Aptos"/>
                </a:defRPr>
              </a:pPr>
            </a:p>
          </c:txPr>
          <c:dLblPos val="outEnd"/>
          <c:showLegendKey val="0"/>
          <c:showVal val="1"/>
          <c:showCatName val="0"/>
          <c:showSerName val="0"/>
          <c:showPercent val="0"/>
          <c:showBubbleSize val="0"/>
          <c:showLeaderLines val="0"/>
        </c:dLbls>
        <c:gapWidth val="65"/>
        <c:axId val="48650112"/>
        <c:axId val="48672768"/>
      </c:barChart>
      <c:catAx>
        <c:axId val="48650112"/>
        <c:scaling>
          <c:orientation val="minMax"/>
        </c:scaling>
        <c:delete val="0"/>
        <c:axPos val="l"/>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575">
                <a:solidFill>
                  <a:srgbClr val="2E2E2E"/>
                </a:solidFill>
                <a:latin typeface="Aptos"/>
                <a:ea typeface="Aptos"/>
                <a:cs typeface="Aptos"/>
              </a:defRPr>
            </a:pPr>
          </a:p>
        </c:txPr>
        <c:crossAx val="48672768"/>
      </c:catAx>
      <c:valAx>
        <c:axId val="48672768"/>
        <c:scaling>
          <c:orientation val="minMax"/>
          <c:max val="0.45"/>
          <c:min val="0"/>
        </c:scaling>
        <c:delete val="1"/>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ptos"/>
                <a:ea typeface="Aptos"/>
                <a:cs typeface="Aptos"/>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Répondants</c:v>
          </c:tx>
          <c:spPr>
            <a:solidFill xmlns:a="http://schemas.openxmlformats.org/drawingml/2006/main">
              <a:srgbClr val="4E8460"/>
            </a:solidFill>
          </c:spPr>
          <c:dLbls>
            <c:dLbl>
              <c:idx val="0"/>
              <c:tx>
                <c:rich>
                  <a:bodyPr xmlns:a="http://schemas.openxmlformats.org/drawingml/2006/main" wrap="none"/>
                  <a:lstStyle xmlns:a="http://schemas.openxmlformats.org/drawingml/2006/main"/>
                  <a:p xmlns:a="http://schemas.openxmlformats.org/drawingml/2006/main">
                    <a:r>
                      <a:rPr sz="1650" b="1">
                        <a:solidFill>
                          <a:srgbClr val="2E2E2E"/>
                        </a:solidFill>
                      </a:rPr>
                      <a:t>23,5 % (19)</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dLbl>
              <c:idx val="1"/>
              <c:tx>
                <c:rich>
                  <a:bodyPr xmlns:a="http://schemas.openxmlformats.org/drawingml/2006/main" wrap="none"/>
                  <a:lstStyle xmlns:a="http://schemas.openxmlformats.org/drawingml/2006/main"/>
                  <a:p xmlns:a="http://schemas.openxmlformats.org/drawingml/2006/main">
                    <a:r>
                      <a:rPr sz="1650" b="1">
                        <a:solidFill>
                          <a:srgbClr val="2E2E2E"/>
                        </a:solidFill>
                      </a:rPr>
                      <a:t>34,6 % (28)</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dLbl>
              <c:idx val="2"/>
              <c:tx>
                <c:rich>
                  <a:bodyPr xmlns:a="http://schemas.openxmlformats.org/drawingml/2006/main" wrap="none"/>
                  <a:lstStyle xmlns:a="http://schemas.openxmlformats.org/drawingml/2006/main"/>
                  <a:p xmlns:a="http://schemas.openxmlformats.org/drawingml/2006/main">
                    <a:r>
                      <a:rPr sz="1650" b="1">
                        <a:solidFill>
                          <a:srgbClr val="2E2E2E"/>
                        </a:solidFill>
                      </a:rPr>
                      <a:t>42,0 % (34)</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showLegendKey val="0"/>
          </c:dLbls>
          <c:cat>
            <c:strRef>
              <c:f>'Chart Data'!$A$2:$A$4</c:f>
              <c:strCache>
                <c:ptCount val="3"/>
                <c:pt idx="0">
                  <c:v>Aucun outil</c:v>
                </c:pt>
                <c:pt idx="1">
                  <c:v>Outil externe</c:v>
                </c:pt>
                <c:pt idx="2">
                  <c:v>Outil interne</c:v>
                </c:pt>
              </c:strCache>
            </c:strRef>
          </c:cat>
          <c:val>
            <c:numRef>
              <c:f>'Chart Data'!$B$2:$B$4</c:f>
              <c:numCache>
                <c:formatCode>General</c:formatCode>
                <c:ptCount val="3"/>
                <c:pt idx="0">
                  <c:v>0.234568</c:v>
                </c:pt>
                <c:pt idx="1">
                  <c:v>0.345679</c:v>
                </c:pt>
                <c:pt idx="2">
                  <c:v>0.419753</c:v>
                </c:pt>
              </c:numCache>
            </c:numRef>
          </c:val>
        </c:ser>
        <c:dLbls>
          <c:numFmt formatCode="0.0%" sourceLinked="0"/>
          <c:txPr>
            <a:bodyPr xmlns:a="http://schemas.openxmlformats.org/drawingml/2006/main" anchorCtr="1"/>
            <a:lstStyle xmlns:a="http://schemas.openxmlformats.org/drawingml/2006/main"/>
            <a:p xmlns:a="http://schemas.openxmlformats.org/drawingml/2006/main">
              <a:pPr>
                <a:defRPr sz="1650">
                  <a:solidFill>
                    <a:srgbClr val="2E2E2E"/>
                  </a:solidFill>
                  <a:latin typeface="Aptos"/>
                  <a:ea typeface="Aptos"/>
                  <a:cs typeface="Aptos"/>
                </a:defRPr>
              </a:pPr>
            </a:p>
          </c:txPr>
          <c:dLblPos val="outEnd"/>
          <c:showLegendKey val="0"/>
          <c:showVal val="1"/>
          <c:showCatName val="0"/>
          <c:showSerName val="0"/>
          <c:showPercent val="0"/>
          <c:showBubbleSize val="0"/>
          <c:showLeaderLines val="0"/>
        </c:dLbls>
        <c:gapWidth val="65"/>
        <c:axId val="48650112"/>
        <c:axId val="48672768"/>
      </c:barChart>
      <c:catAx>
        <c:axId val="48650112"/>
        <c:scaling>
          <c:orientation val="minMax"/>
        </c:scaling>
        <c:delete val="0"/>
        <c:axPos val="l"/>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575">
                <a:solidFill>
                  <a:srgbClr val="2E2E2E"/>
                </a:solidFill>
                <a:latin typeface="Aptos"/>
                <a:ea typeface="Aptos"/>
                <a:cs typeface="Aptos"/>
              </a:defRPr>
            </a:pPr>
          </a:p>
        </c:txPr>
        <c:crossAx val="48672768"/>
      </c:catAx>
      <c:valAx>
        <c:axId val="48672768"/>
        <c:scaling>
          <c:orientation val="minMax"/>
          <c:max val="0.65"/>
          <c:min val="0"/>
        </c:scaling>
        <c:delete val="1"/>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ptos"/>
                <a:ea typeface="Aptos"/>
                <a:cs typeface="Aptos"/>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Répondants</c:v>
          </c:tx>
          <c:spPr>
            <a:solidFill xmlns:a="http://schemas.openxmlformats.org/drawingml/2006/main">
              <a:srgbClr val="4E8460"/>
            </a:solidFill>
          </c:spPr>
          <c:dLbls>
            <c:dLbl>
              <c:idx val="0"/>
              <c:tx>
                <c:rich>
                  <a:bodyPr xmlns:a="http://schemas.openxmlformats.org/drawingml/2006/main" wrap="none"/>
                  <a:lstStyle xmlns:a="http://schemas.openxmlformats.org/drawingml/2006/main"/>
                  <a:p xmlns:a="http://schemas.openxmlformats.org/drawingml/2006/main">
                    <a:r>
                      <a:rPr sz="1650" b="1">
                        <a:solidFill>
                          <a:srgbClr val="2E2E2E"/>
                        </a:solidFill>
                      </a:rPr>
                      <a:t>13,6 % (11)</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dLbl>
              <c:idx val="1"/>
              <c:tx>
                <c:rich>
                  <a:bodyPr xmlns:a="http://schemas.openxmlformats.org/drawingml/2006/main" wrap="none"/>
                  <a:lstStyle xmlns:a="http://schemas.openxmlformats.org/drawingml/2006/main"/>
                  <a:p xmlns:a="http://schemas.openxmlformats.org/drawingml/2006/main">
                    <a:r>
                      <a:rPr sz="1650" b="1">
                        <a:solidFill>
                          <a:srgbClr val="2E2E2E"/>
                        </a:solidFill>
                      </a:rPr>
                      <a:t>21,0 % (17)</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dLbl>
              <c:idx val="2"/>
              <c:tx>
                <c:rich>
                  <a:bodyPr xmlns:a="http://schemas.openxmlformats.org/drawingml/2006/main" wrap="none"/>
                  <a:lstStyle xmlns:a="http://schemas.openxmlformats.org/drawingml/2006/main"/>
                  <a:p xmlns:a="http://schemas.openxmlformats.org/drawingml/2006/main">
                    <a:r>
                      <a:rPr sz="1650" b="1">
                        <a:solidFill>
                          <a:srgbClr val="2E2E2E"/>
                        </a:solidFill>
                      </a:rPr>
                      <a:t>19,8 % (16)</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dLbl>
              <c:idx val="3"/>
              <c:tx>
                <c:rich>
                  <a:bodyPr xmlns:a="http://schemas.openxmlformats.org/drawingml/2006/main" wrap="none"/>
                  <a:lstStyle xmlns:a="http://schemas.openxmlformats.org/drawingml/2006/main"/>
                  <a:p xmlns:a="http://schemas.openxmlformats.org/drawingml/2006/main">
                    <a:r>
                      <a:rPr sz="1650" b="1">
                        <a:solidFill>
                          <a:srgbClr val="2E2E2E"/>
                        </a:solidFill>
                      </a:rPr>
                      <a:t>45,7 % (37)</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showLegendKey val="0"/>
          </c:dLbls>
          <c:cat>
            <c:strRef>
              <c:f>'Chart Data'!$A$2:$A$5</c:f>
              <c:strCache>
                <c:ptCount val="4"/>
                <c:pt idx="0">
                  <c:v>Ne sait pas</c:v>
                </c:pt>
                <c:pt idx="1">
                  <c:v>Non</c:v>
                </c:pt>
                <c:pt idx="2">
                  <c:v>Systématiquement</c:v>
                </c:pt>
                <c:pt idx="3">
                  <c:v>Au cas par cas</c:v>
                </c:pt>
              </c:strCache>
            </c:strRef>
          </c:cat>
          <c:val>
            <c:numRef>
              <c:f>'Chart Data'!$B$2:$B$5</c:f>
              <c:numCache>
                <c:formatCode>General</c:formatCode>
                <c:ptCount val="4"/>
                <c:pt idx="0">
                  <c:v>0.135802</c:v>
                </c:pt>
                <c:pt idx="1">
                  <c:v>0.209877</c:v>
                </c:pt>
                <c:pt idx="2">
                  <c:v>0.197531</c:v>
                </c:pt>
                <c:pt idx="3">
                  <c:v>0.45679</c:v>
                </c:pt>
              </c:numCache>
            </c:numRef>
          </c:val>
        </c:ser>
        <c:dLbls>
          <c:numFmt formatCode="0.0%" sourceLinked="0"/>
          <c:txPr>
            <a:bodyPr xmlns:a="http://schemas.openxmlformats.org/drawingml/2006/main" anchorCtr="1"/>
            <a:lstStyle xmlns:a="http://schemas.openxmlformats.org/drawingml/2006/main"/>
            <a:p xmlns:a="http://schemas.openxmlformats.org/drawingml/2006/main">
              <a:pPr>
                <a:defRPr sz="1650">
                  <a:solidFill>
                    <a:srgbClr val="2E2E2E"/>
                  </a:solidFill>
                  <a:latin typeface="Aptos"/>
                  <a:ea typeface="Aptos"/>
                  <a:cs typeface="Aptos"/>
                </a:defRPr>
              </a:pPr>
            </a:p>
          </c:txPr>
          <c:dLblPos val="outEnd"/>
          <c:showLegendKey val="0"/>
          <c:showVal val="1"/>
          <c:showCatName val="0"/>
          <c:showSerName val="0"/>
          <c:showPercent val="0"/>
          <c:showBubbleSize val="0"/>
          <c:showLeaderLines val="0"/>
        </c:dLbls>
        <c:gapWidth val="65"/>
        <c:axId val="48650112"/>
        <c:axId val="48672768"/>
      </c:barChart>
      <c:catAx>
        <c:axId val="48650112"/>
        <c:scaling>
          <c:orientation val="minMax"/>
        </c:scaling>
        <c:delete val="0"/>
        <c:axPos val="l"/>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575">
                <a:solidFill>
                  <a:srgbClr val="2E2E2E"/>
                </a:solidFill>
                <a:latin typeface="Aptos"/>
                <a:ea typeface="Aptos"/>
                <a:cs typeface="Aptos"/>
              </a:defRPr>
            </a:pPr>
          </a:p>
        </c:txPr>
        <c:crossAx val="48672768"/>
      </c:catAx>
      <c:valAx>
        <c:axId val="48672768"/>
        <c:scaling>
          <c:orientation val="minMax"/>
          <c:max val="0.65"/>
          <c:min val="0"/>
        </c:scaling>
        <c:delete val="1"/>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ptos"/>
                <a:ea typeface="Aptos"/>
                <a:cs typeface="Aptos"/>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Connu au moins de nom</c:v>
          </c:tx>
          <c:spPr>
            <a:solidFill xmlns:a="http://schemas.openxmlformats.org/drawingml/2006/main">
              <a:srgbClr val="A8C3B0"/>
            </a:solidFill>
          </c:spPr>
          <c:dLbls>
            <c:dLbl>
              <c:idx val="0"/>
              <c:tx>
                <c:rich>
                  <a:bodyPr xmlns:a="http://schemas.openxmlformats.org/drawingml/2006/main" wrap="none"/>
                  <a:lstStyle xmlns:a="http://schemas.openxmlformats.org/drawingml/2006/main"/>
                  <a:p xmlns:a="http://schemas.openxmlformats.org/drawingml/2006/main">
                    <a:r>
                      <a:rPr/>
                      <a:t>46,9 % (38)</a:t>
                    </a:r>
                  </a:p>
                </c:rich>
              </c:tx>
              <c:showVal val="0"/>
            </c:dLbl>
            <c:dLbl>
              <c:idx val="1"/>
              <c:tx>
                <c:rich>
                  <a:bodyPr xmlns:a="http://schemas.openxmlformats.org/drawingml/2006/main" wrap="none"/>
                  <a:lstStyle xmlns:a="http://schemas.openxmlformats.org/drawingml/2006/main"/>
                  <a:p xmlns:a="http://schemas.openxmlformats.org/drawingml/2006/main">
                    <a:r>
                      <a:rPr/>
                      <a:t>40,7 % (33)</a:t>
                    </a:r>
                  </a:p>
                </c:rich>
              </c:tx>
              <c:showVal val="0"/>
            </c:dLbl>
            <c:dLbl>
              <c:idx val="2"/>
              <c:tx>
                <c:rich>
                  <a:bodyPr xmlns:a="http://schemas.openxmlformats.org/drawingml/2006/main" wrap="none"/>
                  <a:lstStyle xmlns:a="http://schemas.openxmlformats.org/drawingml/2006/main"/>
                  <a:p xmlns:a="http://schemas.openxmlformats.org/drawingml/2006/main">
                    <a:r>
                      <a:rPr/>
                      <a:t>37,0 % (30)</a:t>
                    </a:r>
                  </a:p>
                </c:rich>
              </c:tx>
              <c:showVal val="0"/>
            </c:dLbl>
            <c:showLegendKey val="0"/>
          </c:dLbls>
          <c:cat>
            <c:strRef>
              <c:f>'Chart Data'!$A$2:$A$4</c:f>
              <c:strCache>
                <c:ptCount val="3"/>
                <c:pt idx="0">
                  <c:v>TNFD</c:v>
                </c:pt>
                <c:pt idx="1">
                  <c:v>LEAP</c:v>
                </c:pt>
                <c:pt idx="2">
                  <c:v>ENCORE</c:v>
                </c:pt>
              </c:strCache>
            </c:strRef>
          </c:cat>
          <c:val>
            <c:numRef>
              <c:f>'Chart Data'!$B$2:$B$4</c:f>
              <c:numCache>
                <c:formatCode>General</c:formatCode>
                <c:ptCount val="3"/>
                <c:pt idx="0">
                  <c:v>0.469136</c:v>
                </c:pt>
                <c:pt idx="1">
                  <c:v>0.407407</c:v>
                </c:pt>
                <c:pt idx="2">
                  <c:v>0.37037</c:v>
                </c:pt>
              </c:numCache>
            </c:numRef>
          </c:val>
        </c:ser>
        <c:ser>
          <c:idx val="1"/>
          <c:order val="1"/>
          <c:tx>
            <c:v>Utilisé / appliqué</c:v>
          </c:tx>
          <c:spPr>
            <a:solidFill xmlns:a="http://schemas.openxmlformats.org/drawingml/2006/main">
              <a:srgbClr val="4E8460"/>
            </a:solidFill>
          </c:spPr>
          <c:dLbls>
            <c:dLbl>
              <c:idx val="0"/>
              <c:tx>
                <c:rich>
                  <a:bodyPr xmlns:a="http://schemas.openxmlformats.org/drawingml/2006/main" wrap="none"/>
                  <a:lstStyle xmlns:a="http://schemas.openxmlformats.org/drawingml/2006/main"/>
                  <a:p xmlns:a="http://schemas.openxmlformats.org/drawingml/2006/main">
                    <a:r>
                      <a:rPr/>
                      <a:t>7,4 % (6)</a:t>
                    </a:r>
                  </a:p>
                </c:rich>
              </c:tx>
              <c:showVal val="0"/>
            </c:dLbl>
            <c:dLbl>
              <c:idx val="1"/>
              <c:tx>
                <c:rich>
                  <a:bodyPr xmlns:a="http://schemas.openxmlformats.org/drawingml/2006/main" wrap="none"/>
                  <a:lstStyle xmlns:a="http://schemas.openxmlformats.org/drawingml/2006/main"/>
                  <a:p xmlns:a="http://schemas.openxmlformats.org/drawingml/2006/main">
                    <a:r>
                      <a:rPr/>
                      <a:t>11,1 % (9)</a:t>
                    </a:r>
                  </a:p>
                </c:rich>
              </c:tx>
              <c:showVal val="0"/>
            </c:dLbl>
            <c:dLbl>
              <c:idx val="2"/>
              <c:tx>
                <c:rich>
                  <a:bodyPr xmlns:a="http://schemas.openxmlformats.org/drawingml/2006/main" wrap="none"/>
                  <a:lstStyle xmlns:a="http://schemas.openxmlformats.org/drawingml/2006/main"/>
                  <a:p xmlns:a="http://schemas.openxmlformats.org/drawingml/2006/main">
                    <a:r>
                      <a:rPr/>
                      <a:t>16,0 % (13)</a:t>
                    </a:r>
                  </a:p>
                </c:rich>
              </c:tx>
              <c:showVal val="0"/>
            </c:dLbl>
            <c:showLegendKey val="0"/>
          </c:dLbls>
          <c:cat>
            <c:strRef>
              <c:f>'Chart Data'!$C$2:$C$4</c:f>
              <c:strCache>
                <c:ptCount val="3"/>
                <c:pt idx="0">
                  <c:v>TNFD</c:v>
                </c:pt>
                <c:pt idx="1">
                  <c:v>LEAP</c:v>
                </c:pt>
                <c:pt idx="2">
                  <c:v>ENCORE</c:v>
                </c:pt>
              </c:strCache>
            </c:strRef>
          </c:cat>
          <c:val>
            <c:numRef>
              <c:f>'Chart Data'!$D$2:$D$4</c:f>
              <c:numCache>
                <c:formatCode>General</c:formatCode>
                <c:ptCount val="3"/>
                <c:pt idx="0">
                  <c:v>0.074074</c:v>
                </c:pt>
                <c:pt idx="1">
                  <c:v>0.111111</c:v>
                </c:pt>
                <c:pt idx="2">
                  <c:v>0.160494</c:v>
                </c:pt>
              </c:numCache>
            </c:numRef>
          </c:val>
        </c:ser>
        <c:dLbls>
          <c:numFmt formatCode="0.0%" sourceLinked="0"/>
          <c:txPr>
            <a:bodyPr xmlns:a="http://schemas.openxmlformats.org/drawingml/2006/main" anchorCtr="1"/>
            <a:lstStyle xmlns:a="http://schemas.openxmlformats.org/drawingml/2006/main"/>
            <a:p xmlns:a="http://schemas.openxmlformats.org/drawingml/2006/main">
              <a:pPr>
                <a:defRPr sz="1575" b="1">
                  <a:solidFill>
                    <a:srgbClr val="2E2E2E"/>
                  </a:solidFill>
                  <a:latin typeface="Aptos"/>
                  <a:ea typeface="Aptos"/>
                  <a:cs typeface="Aptos"/>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725">
                <a:solidFill>
                  <a:srgbClr val="2E2E2E"/>
                </a:solidFill>
                <a:latin typeface="Aptos"/>
                <a:ea typeface="Aptos"/>
                <a:cs typeface="Aptos"/>
              </a:defRPr>
            </a:pPr>
          </a:p>
        </c:txPr>
        <c:crossAx val="48672768"/>
      </c:catAx>
      <c:valAx>
        <c:axId val="48672768"/>
        <c:scaling>
          <c:orientation val="minMax"/>
          <c:max val="0.6"/>
          <c:min val="0"/>
        </c:scaling>
        <c:delete val="1"/>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ptos"/>
                <a:ea typeface="Aptos"/>
                <a:cs typeface="Aptos"/>
              </a:defRPr>
            </a:pPr>
          </a:p>
        </c:txPr>
        <c:crossAx val="48650112"/>
        <c:crossBetween val="between"/>
      </c:valAx>
    </c:plotArea>
    <c:legend>
      <c:legendPos val="b"/>
      <c:overlay val="0"/>
      <c:txPr>
        <a:bodyPr xmlns:a="http://schemas.openxmlformats.org/drawingml/2006/main" anchorCtr="1"/>
        <a:lstStyle xmlns:a="http://schemas.openxmlformats.org/drawingml/2006/main"/>
        <a:p xmlns:a="http://schemas.openxmlformats.org/drawingml/2006/main">
          <a:pPr>
            <a:defRPr sz="1575">
              <a:solidFill>
                <a:srgbClr val="2E2E2E"/>
              </a:solidFill>
              <a:latin typeface="Aptos"/>
              <a:ea typeface="Aptos"/>
              <a:cs typeface="Aptos"/>
            </a:defRPr>
          </a:pPr>
        </a:p>
      </c:txPr>
    </c:legend>
    <c:plotVisOnly val="1"/>
  </c:chart>
  <c:externalData r:id="rIdChartSnapshot1">
    <c:autoUpdate val="0"/>
  </c:externalData>
</c:chartSpace>
</file>

<file path=ppt/slides/charts/chart5.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Répondants</c:v>
          </c:tx>
          <c:spPr>
            <a:solidFill xmlns:a="http://schemas.openxmlformats.org/drawingml/2006/main">
              <a:srgbClr val="4E8460"/>
            </a:solidFill>
          </c:spPr>
          <c:dLbls>
            <c:dLbl>
              <c:idx val="0"/>
              <c:tx>
                <c:rich>
                  <a:bodyPr xmlns:a="http://schemas.openxmlformats.org/drawingml/2006/main" wrap="none"/>
                  <a:lstStyle xmlns:a="http://schemas.openxmlformats.org/drawingml/2006/main"/>
                  <a:p xmlns:a="http://schemas.openxmlformats.org/drawingml/2006/main">
                    <a:r>
                      <a:rPr sz="1650" b="1">
                        <a:solidFill>
                          <a:srgbClr val="2E2E2E"/>
                        </a:solidFill>
                      </a:rPr>
                      <a:t>14,8 % (12)</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dLbl>
              <c:idx val="1"/>
              <c:tx>
                <c:rich>
                  <a:bodyPr xmlns:a="http://schemas.openxmlformats.org/drawingml/2006/main" wrap="none"/>
                  <a:lstStyle xmlns:a="http://schemas.openxmlformats.org/drawingml/2006/main"/>
                  <a:p xmlns:a="http://schemas.openxmlformats.org/drawingml/2006/main">
                    <a:r>
                      <a:rPr sz="1650" b="1">
                        <a:solidFill>
                          <a:srgbClr val="2E2E2E"/>
                        </a:solidFill>
                      </a:rPr>
                      <a:t>3,7 % (3)</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dLbl>
              <c:idx val="2"/>
              <c:tx>
                <c:rich>
                  <a:bodyPr xmlns:a="http://schemas.openxmlformats.org/drawingml/2006/main" wrap="none"/>
                  <a:lstStyle xmlns:a="http://schemas.openxmlformats.org/drawingml/2006/main"/>
                  <a:p xmlns:a="http://schemas.openxmlformats.org/drawingml/2006/main">
                    <a:r>
                      <a:rPr sz="1650" b="1">
                        <a:solidFill>
                          <a:srgbClr val="2E2E2E"/>
                        </a:solidFill>
                      </a:rPr>
                      <a:t>4,9 % (4)</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dLbl>
              <c:idx val="3"/>
              <c:tx>
                <c:rich>
                  <a:bodyPr xmlns:a="http://schemas.openxmlformats.org/drawingml/2006/main" wrap="none"/>
                  <a:lstStyle xmlns:a="http://schemas.openxmlformats.org/drawingml/2006/main"/>
                  <a:p xmlns:a="http://schemas.openxmlformats.org/drawingml/2006/main">
                    <a:r>
                      <a:rPr sz="1650" b="1">
                        <a:solidFill>
                          <a:srgbClr val="2E2E2E"/>
                        </a:solidFill>
                      </a:rPr>
                      <a:t>12,3 % (10)</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dLbl>
              <c:idx val="4"/>
              <c:tx>
                <c:rich>
                  <a:bodyPr xmlns:a="http://schemas.openxmlformats.org/drawingml/2006/main" wrap="none"/>
                  <a:lstStyle xmlns:a="http://schemas.openxmlformats.org/drawingml/2006/main"/>
                  <a:p xmlns:a="http://schemas.openxmlformats.org/drawingml/2006/main">
                    <a:r>
                      <a:rPr sz="1650" b="1">
                        <a:solidFill>
                          <a:srgbClr val="2E2E2E"/>
                        </a:solidFill>
                      </a:rPr>
                      <a:t>13,6 % (11)</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dLbl>
              <c:idx val="5"/>
              <c:tx>
                <c:rich>
                  <a:bodyPr xmlns:a="http://schemas.openxmlformats.org/drawingml/2006/main" wrap="none"/>
                  <a:lstStyle xmlns:a="http://schemas.openxmlformats.org/drawingml/2006/main"/>
                  <a:p xmlns:a="http://schemas.openxmlformats.org/drawingml/2006/main">
                    <a:r>
                      <a:rPr sz="1650" b="1">
                        <a:solidFill>
                          <a:srgbClr val="2E2E2E"/>
                        </a:solidFill>
                      </a:rPr>
                      <a:t>18,5 % (15)</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dLbl>
              <c:idx val="6"/>
              <c:tx>
                <c:rich>
                  <a:bodyPr xmlns:a="http://schemas.openxmlformats.org/drawingml/2006/main" wrap="none"/>
                  <a:lstStyle xmlns:a="http://schemas.openxmlformats.org/drawingml/2006/main"/>
                  <a:p xmlns:a="http://schemas.openxmlformats.org/drawingml/2006/main">
                    <a:r>
                      <a:rPr sz="1650" b="1">
                        <a:solidFill>
                          <a:srgbClr val="2E2E2E"/>
                        </a:solidFill>
                      </a:rPr>
                      <a:t>32,1 % (26)</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showLegendKey val="0"/>
          </c:dLbls>
          <c:cat>
            <c:strRef>
              <c:f>'Chart Data'!$A$2:$A$8</c:f>
              <c:strCache>
                <c:ptCount val="7"/>
                <c:pt idx="0">
                  <c:v>Autre</c:v>
                </c:pt>
                <c:pt idx="1">
                  <c:v>Priorité interne faible</c:v>
                </c:pt>
                <c:pt idx="2">
                  <c:v>Budget</c:v>
                </c:pt>
                <c:pt idx="3">
                  <c:v>Outil compatible crédit : absence</c:v>
                </c:pt>
                <c:pt idx="4">
                  <c:v>Temps analyste : manque</c:v>
                </c:pt>
                <c:pt idx="5">
                  <c:v>Méthode standard : absence</c:v>
                </c:pt>
                <c:pt idx="6">
                  <c:v>Données fiables au site : absence</c:v>
                </c:pt>
              </c:strCache>
            </c:strRef>
          </c:cat>
          <c:val>
            <c:numRef>
              <c:f>'Chart Data'!$B$2:$B$8</c:f>
              <c:numCache>
                <c:formatCode>General</c:formatCode>
                <c:ptCount val="7"/>
                <c:pt idx="0">
                  <c:v>0.148148</c:v>
                </c:pt>
                <c:pt idx="1">
                  <c:v>0.037037</c:v>
                </c:pt>
                <c:pt idx="2">
                  <c:v>0.049383</c:v>
                </c:pt>
                <c:pt idx="3">
                  <c:v>0.123457</c:v>
                </c:pt>
                <c:pt idx="4">
                  <c:v>0.135802</c:v>
                </c:pt>
                <c:pt idx="5">
                  <c:v>0.185185</c:v>
                </c:pt>
                <c:pt idx="6">
                  <c:v>0.320988</c:v>
                </c:pt>
              </c:numCache>
            </c:numRef>
          </c:val>
        </c:ser>
        <c:dLbls>
          <c:numFmt formatCode="0.0%" sourceLinked="0"/>
          <c:txPr>
            <a:bodyPr xmlns:a="http://schemas.openxmlformats.org/drawingml/2006/main" anchorCtr="1"/>
            <a:lstStyle xmlns:a="http://schemas.openxmlformats.org/drawingml/2006/main"/>
            <a:p xmlns:a="http://schemas.openxmlformats.org/drawingml/2006/main">
              <a:pPr>
                <a:defRPr sz="1650">
                  <a:solidFill>
                    <a:srgbClr val="2E2E2E"/>
                  </a:solidFill>
                  <a:latin typeface="Aptos"/>
                  <a:ea typeface="Aptos"/>
                  <a:cs typeface="Aptos"/>
                </a:defRPr>
              </a:pPr>
            </a:p>
          </c:txPr>
          <c:dLblPos val="outEnd"/>
          <c:showLegendKey val="0"/>
          <c:showVal val="1"/>
          <c:showCatName val="0"/>
          <c:showSerName val="0"/>
          <c:showPercent val="0"/>
          <c:showBubbleSize val="0"/>
          <c:showLeaderLines val="0"/>
        </c:dLbls>
        <c:gapWidth val="65"/>
        <c:axId val="48650112"/>
        <c:axId val="48672768"/>
      </c:barChart>
      <c:catAx>
        <c:axId val="48650112"/>
        <c:scaling>
          <c:orientation val="minMax"/>
        </c:scaling>
        <c:delete val="0"/>
        <c:axPos val="l"/>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575">
                <a:solidFill>
                  <a:srgbClr val="2E2E2E"/>
                </a:solidFill>
                <a:latin typeface="Aptos"/>
                <a:ea typeface="Aptos"/>
                <a:cs typeface="Aptos"/>
              </a:defRPr>
            </a:pPr>
          </a:p>
        </c:txPr>
        <c:crossAx val="48672768"/>
      </c:catAx>
      <c:valAx>
        <c:axId val="48672768"/>
        <c:scaling>
          <c:orientation val="minMax"/>
          <c:max val="0.48"/>
          <c:min val="0"/>
        </c:scaling>
        <c:delete val="1"/>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ptos"/>
                <a:ea typeface="Aptos"/>
                <a:cs typeface="Aptos"/>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charts/chart6.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Répondants</c:v>
          </c:tx>
          <c:spPr>
            <a:solidFill xmlns:a="http://schemas.openxmlformats.org/drawingml/2006/main">
              <a:srgbClr val="4E8460"/>
            </a:solidFill>
          </c:spPr>
          <c:dLbls>
            <c:dLbl>
              <c:idx val="0"/>
              <c:tx>
                <c:rich>
                  <a:bodyPr xmlns:a="http://schemas.openxmlformats.org/drawingml/2006/main" wrap="none"/>
                  <a:lstStyle xmlns:a="http://schemas.openxmlformats.org/drawingml/2006/main"/>
                  <a:p xmlns:a="http://schemas.openxmlformats.org/drawingml/2006/main">
                    <a:r>
                      <a:rPr sz="1650" b="1">
                        <a:solidFill>
                          <a:srgbClr val="2E2E2E"/>
                        </a:solidFill>
                      </a:rPr>
                      <a:t>3,7 % (3)</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dLbl>
              <c:idx val="1"/>
              <c:tx>
                <c:rich>
                  <a:bodyPr xmlns:a="http://schemas.openxmlformats.org/drawingml/2006/main" wrap="none"/>
                  <a:lstStyle xmlns:a="http://schemas.openxmlformats.org/drawingml/2006/main"/>
                  <a:p xmlns:a="http://schemas.openxmlformats.org/drawingml/2006/main">
                    <a:r>
                      <a:rPr sz="1650" b="1">
                        <a:solidFill>
                          <a:srgbClr val="2E2E2E"/>
                        </a:solidFill>
                      </a:rPr>
                      <a:t>7,4 % (6)</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dLbl>
              <c:idx val="2"/>
              <c:tx>
                <c:rich>
                  <a:bodyPr xmlns:a="http://schemas.openxmlformats.org/drawingml/2006/main" wrap="none"/>
                  <a:lstStyle xmlns:a="http://schemas.openxmlformats.org/drawingml/2006/main"/>
                  <a:p xmlns:a="http://schemas.openxmlformats.org/drawingml/2006/main">
                    <a:r>
                      <a:rPr sz="1650" b="1">
                        <a:solidFill>
                          <a:srgbClr val="2E2E2E"/>
                        </a:solidFill>
                      </a:rPr>
                      <a:t>19,8 % (16)</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dLbl>
              <c:idx val="3"/>
              <c:tx>
                <c:rich>
                  <a:bodyPr xmlns:a="http://schemas.openxmlformats.org/drawingml/2006/main" wrap="none"/>
                  <a:lstStyle xmlns:a="http://schemas.openxmlformats.org/drawingml/2006/main"/>
                  <a:p xmlns:a="http://schemas.openxmlformats.org/drawingml/2006/main">
                    <a:r>
                      <a:rPr sz="1650" b="1">
                        <a:solidFill>
                          <a:srgbClr val="2E2E2E"/>
                        </a:solidFill>
                      </a:rPr>
                      <a:t>19,8 % (16)</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dLbl>
              <c:idx val="4"/>
              <c:tx>
                <c:rich>
                  <a:bodyPr xmlns:a="http://schemas.openxmlformats.org/drawingml/2006/main" wrap="none"/>
                  <a:lstStyle xmlns:a="http://schemas.openxmlformats.org/drawingml/2006/main"/>
                  <a:p xmlns:a="http://schemas.openxmlformats.org/drawingml/2006/main">
                    <a:r>
                      <a:rPr sz="1650" b="1">
                        <a:solidFill>
                          <a:srgbClr val="2E2E2E"/>
                        </a:solidFill>
                      </a:rPr>
                      <a:t>49,4 % (40)</a:t>
                    </a:r>
                  </a:p>
                </c:rich>
              </c:tx>
              <c:txPr>
                <a:bodyPr xmlns:a="http://schemas.openxmlformats.org/drawingml/2006/main" anchorCtr="1" wrap="none"/>
                <a:lstStyle xmlns:a="http://schemas.openxmlformats.org/drawingml/2006/main"/>
                <a:p xmlns:a="http://schemas.openxmlformats.org/drawingml/2006/main">
                  <a:pPr>
                    <a:defRPr sz="1650" b="1">
                      <a:solidFill>
                        <a:srgbClr val="2E2E2E"/>
                      </a:solidFill>
                    </a:defRPr>
                  </a:pPr>
                </a:p>
              </c:txPr>
              <c:showVal val="0"/>
            </c:dLbl>
            <c:showLegendKey val="0"/>
          </c:dLbls>
          <c:cat>
            <c:strRef>
              <c:f>'Chart Data'!$A$2:$A$6</c:f>
              <c:strCache>
                <c:ptCount val="5"/>
                <c:pt idx="0">
                  <c:v>Paragraphe commenté</c:v>
                </c:pt>
                <c:pt idx="1">
                  <c:v>Carte géographique</c:v>
                </c:pt>
                <c:pt idx="2">
                  <c:v>Signal vert–orange–rouge</c:v>
                </c:pt>
                <c:pt idx="3">
                  <c:v>Score quantitatif</c:v>
                </c:pt>
                <c:pt idx="4">
                  <c:v>Combinaison de formats</c:v>
                </c:pt>
              </c:strCache>
            </c:strRef>
          </c:cat>
          <c:val>
            <c:numRef>
              <c:f>'Chart Data'!$B$2:$B$6</c:f>
              <c:numCache>
                <c:formatCode>General</c:formatCode>
                <c:ptCount val="5"/>
                <c:pt idx="0">
                  <c:v>0.037037</c:v>
                </c:pt>
                <c:pt idx="1">
                  <c:v>0.074074</c:v>
                </c:pt>
                <c:pt idx="2">
                  <c:v>0.197531</c:v>
                </c:pt>
                <c:pt idx="3">
                  <c:v>0.197531</c:v>
                </c:pt>
                <c:pt idx="4">
                  <c:v>0.493827</c:v>
                </c:pt>
              </c:numCache>
            </c:numRef>
          </c:val>
        </c:ser>
        <c:dLbls>
          <c:numFmt formatCode="0.0%" sourceLinked="0"/>
          <c:txPr>
            <a:bodyPr xmlns:a="http://schemas.openxmlformats.org/drawingml/2006/main" anchorCtr="1"/>
            <a:lstStyle xmlns:a="http://schemas.openxmlformats.org/drawingml/2006/main"/>
            <a:p xmlns:a="http://schemas.openxmlformats.org/drawingml/2006/main">
              <a:pPr>
                <a:defRPr sz="1650">
                  <a:solidFill>
                    <a:srgbClr val="2E2E2E"/>
                  </a:solidFill>
                  <a:latin typeface="Aptos"/>
                  <a:ea typeface="Aptos"/>
                  <a:cs typeface="Aptos"/>
                </a:defRPr>
              </a:pPr>
            </a:p>
          </c:txPr>
          <c:dLblPos val="outEnd"/>
          <c:showLegendKey val="0"/>
          <c:showVal val="1"/>
          <c:showCatName val="0"/>
          <c:showSerName val="0"/>
          <c:showPercent val="0"/>
          <c:showBubbleSize val="0"/>
          <c:showLeaderLines val="0"/>
        </c:dLbls>
        <c:gapWidth val="65"/>
        <c:axId val="48650112"/>
        <c:axId val="48672768"/>
      </c:barChart>
      <c:catAx>
        <c:axId val="48650112"/>
        <c:scaling>
          <c:orientation val="minMax"/>
        </c:scaling>
        <c:delete val="0"/>
        <c:axPos val="l"/>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575">
                <a:solidFill>
                  <a:srgbClr val="2E2E2E"/>
                </a:solidFill>
                <a:latin typeface="Aptos"/>
                <a:ea typeface="Aptos"/>
                <a:cs typeface="Aptos"/>
              </a:defRPr>
            </a:pPr>
          </a:p>
        </c:txPr>
        <c:crossAx val="48672768"/>
      </c:catAx>
      <c:valAx>
        <c:axId val="48672768"/>
        <c:scaling>
          <c:orientation val="minMax"/>
          <c:max val="0.7"/>
          <c:min val="0"/>
        </c:scaling>
        <c:delete val="1"/>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ptos"/>
                <a:ea typeface="Aptos"/>
                <a:cs typeface="Aptos"/>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43C8710-8ADA-4CC0-BA22-B0EF833DCBA6}"/>
              </a:ext>
            </a:extLst>
          </p:cNvPr>
          <p:cNvSpPr>
            <a:spLocks xmlns:a="http://schemas.openxmlformats.org/drawingml/2006/main" noGrp="1"/>
          </p:cNvSpPr>
          <p:nvPr/>
        </p:nvSpPr>
        <p:spPr>
          <a:xfrm xmlns:a="http://schemas.openxmlformats.org/drawingml/2006/main">
            <a:off x="533400" y="266700"/>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26662"/>
                </a:solidFill>
                <a:latin typeface="Aptos"/>
                <a:ea typeface="Aptos"/>
                <a:cs typeface="Aptos"/>
              </a:defRPr>
            </a:defPPr>
          </a:lstStyle>
          <a:p xmlns:a="http://schemas.openxmlformats.org/drawingml/2006/main">
            <a:pPr>
              <a:defRPr sz="1350" b="0">
                <a:solidFill>
                  <a:srgbClr val="626662"/>
                </a:solidFill>
                <a:latin typeface="Aptos"/>
                <a:ea typeface="Aptos"/>
                <a:cs typeface="Aptos"/>
              </a:defRPr>
            </a:pPr>
            <a:r>
              <a:rPr sz="1350" b="0">
                <a:solidFill>
                  <a:srgbClr val="626662"/>
                </a:solidFill>
                <a:latin typeface="Aptos"/>
                <a:ea typeface="Aptos"/>
                <a:cs typeface="Aptos"/>
              </a:rPr>
              <a:t>Octobre 2026</a:t>
            </a:r>
          </a:p>
        </p:txBody>
      </p:sp>
      <p:pic>
        <p:nvPicPr>
          <p:cNvPr id="2" name="">
            <a:extLst xmlns:a="http://schemas.openxmlformats.org/drawingml/2006/main">
              <a:ext uri="{FF2B5EF4-FFF2-40B4-BE49-F238E27FC236}">
                <a16:creationId xmlns:a16="http://schemas.microsoft.com/office/drawing/2014/main" id="{F516772C-2F1E-48D1-9784-93AF8684ED71}"/>
              </a:ext>
            </a:extLst>
          </p:cNvPr>
          <p:cNvPicPr>
            <a:picLocks xmlns:a="http://schemas.openxmlformats.org/drawingml/2006/main" noChangeAspect="1"/>
          </p:cNvPicPr>
          <p:nvPr/>
        </p:nvPicPr>
        <p:blipFill>
          <a:blip xmlns:r="http://schemas.openxmlformats.org/officeDocument/2006/relationships" xmlns:a="http://schemas.openxmlformats.org/drawingml/2006/main" r:embed="R5428977d11644fbc"/>
          <a:stretch xmlns:a="http://schemas.openxmlformats.org/drawingml/2006/main"/>
        </p:blipFill>
        <p:spPr>
          <a:xfrm xmlns:a="http://schemas.openxmlformats.org/drawingml/2006/main">
            <a:off x="9763193" y="238125"/>
            <a:ext cx="1904864" cy="41176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E3E48778-B5BF-476E-A4E2-74C6841BED76}"/>
              </a:ext>
            </a:extLst>
          </p:cNvPr>
          <p:cNvSpPr>
            <a:spLocks xmlns:a="http://schemas.openxmlformats.org/drawingml/2006/main" noGrp="1"/>
          </p:cNvSpPr>
          <p:nvPr/>
        </p:nvSpPr>
        <p:spPr>
          <a:xfrm xmlns:a="http://schemas.openxmlformats.org/drawingml/2006/main">
            <a:off x="533400" y="6400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26662"/>
                </a:solidFill>
                <a:latin typeface="Aptos"/>
                <a:ea typeface="Aptos"/>
                <a:cs typeface="Aptos"/>
              </a:defRPr>
            </a:defPPr>
          </a:lstStyle>
          <a:p xmlns:a="http://schemas.openxmlformats.org/drawingml/2006/main">
            <a:pPr>
              <a:defRPr sz="1050" b="0">
                <a:solidFill>
                  <a:srgbClr val="626662"/>
                </a:solidFill>
                <a:latin typeface="Aptos"/>
                <a:ea typeface="Aptos"/>
                <a:cs typeface="Aptos"/>
              </a:defRPr>
            </a:pPr>
            <a:r>
              <a:rPr sz="1050" b="0">
                <a:solidFill>
                  <a:srgbClr val="626662"/>
                </a:solidFill>
                <a:latin typeface="Aptos"/>
                <a:ea typeface="Aptos"/>
                <a:cs typeface="Aptos"/>
              </a:rPr>
              <a:t>Enquête menée par Junior ESSEC pour Greenance · Juillet–octobre 2026</a:t>
            </a:r>
          </a:p>
        </p:txBody>
      </p:sp>
      <p:sp>
        <p:nvSpPr>
          <p:cNvPr id="4" name="">
            <a:extLst xmlns:a="http://schemas.openxmlformats.org/drawingml/2006/main">
              <a:ext uri="{FF2B5EF4-FFF2-40B4-BE49-F238E27FC236}">
                <a16:creationId xmlns:a16="http://schemas.microsoft.com/office/drawing/2014/main" id="{C2A20E62-CF37-4335-92BA-F506897B8B70}"/>
              </a:ext>
            </a:extLst>
          </p:cNvPr>
          <p:cNvSpPr>
            <a:spLocks xmlns:a="http://schemas.openxmlformats.org/drawingml/2006/main" noGrp="1"/>
          </p:cNvSpPr>
          <p:nvPr/>
        </p:nvSpPr>
        <p:spPr>
          <a:xfrm xmlns:a="http://schemas.openxmlformats.org/drawingml/2006/main">
            <a:off x="11239500" y="6400800"/>
            <a:ext cx="419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26662"/>
                </a:solidFill>
                <a:latin typeface="Aptos"/>
                <a:ea typeface="Aptos"/>
                <a:cs typeface="Aptos"/>
              </a:defRPr>
            </a:defPPr>
          </a:lstStyle>
          <a:p xmlns:a="http://schemas.openxmlformats.org/drawingml/2006/main">
            <a:pPr>
              <a:defRPr sz="1050" b="0">
                <a:solidFill>
                  <a:srgbClr val="626662"/>
                </a:solidFill>
                <a:latin typeface="Aptos"/>
                <a:ea typeface="Aptos"/>
                <a:cs typeface="Aptos"/>
              </a:defRPr>
            </a:pPr>
            <a:r>
              <a:rPr sz="1050" b="0">
                <a:solidFill>
                  <a:srgbClr val="626662"/>
                </a:solidFill>
                <a:latin typeface="Aptos"/>
                <a:ea typeface="Aptos"/>
                <a:cs typeface="Aptos"/>
              </a:rPr>
              <a:t>01</a:t>
            </a:r>
          </a:p>
        </p:txBody>
      </p:sp>
      <p:sp>
        <p:nvSpPr>
          <p:cNvPr id="5" name="">
            <a:extLst xmlns:a="http://schemas.openxmlformats.org/drawingml/2006/main">
              <a:ext uri="{FF2B5EF4-FFF2-40B4-BE49-F238E27FC236}">
                <a16:creationId xmlns:a16="http://schemas.microsoft.com/office/drawing/2014/main" id="{BDAF72F2-37F3-4C73-8363-18E39199AFC3}"/>
              </a:ext>
            </a:extLst>
          </p:cNvPr>
          <p:cNvSpPr>
            <a:spLocks xmlns:a="http://schemas.openxmlformats.org/drawingml/2006/main" noGrp="1"/>
          </p:cNvSpPr>
          <p:nvPr/>
        </p:nvSpPr>
        <p:spPr>
          <a:xfrm xmlns:a="http://schemas.openxmlformats.org/drawingml/2006/main">
            <a:off x="533400" y="1714500"/>
            <a:ext cx="107632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800" b="1">
                <a:solidFill>
                  <a:srgbClr val="2E2E2E"/>
                </a:solidFill>
                <a:latin typeface="Aptos"/>
                <a:ea typeface="Aptos"/>
                <a:cs typeface="Aptos"/>
              </a:defRPr>
            </a:defPPr>
          </a:lstStyle>
          <a:p xmlns:a="http://schemas.openxmlformats.org/drawingml/2006/main">
            <a:pPr>
              <a:defRPr sz="4800" b="1">
                <a:solidFill>
                  <a:srgbClr val="2E2E2E"/>
                </a:solidFill>
                <a:latin typeface="Aptos"/>
                <a:ea typeface="Aptos"/>
                <a:cs typeface="Aptos"/>
              </a:defRPr>
            </a:pPr>
            <a:r>
              <a:rPr sz="4800" b="1">
                <a:solidFill>
                  <a:srgbClr val="2E2E2E"/>
                </a:solidFill>
                <a:latin typeface="Aptos"/>
                <a:ea typeface="Aptos"/>
                <a:cs typeface="Aptos"/>
              </a:rPr>
              <a:t>Risque nature</a:t>
            </a:r>
          </a:p>
          <a:p xmlns:a="http://schemas.openxmlformats.org/drawingml/2006/main">
            <a:pPr>
              <a:defRPr sz="4800" b="1">
                <a:solidFill>
                  <a:srgbClr val="2E2E2E"/>
                </a:solidFill>
                <a:latin typeface="Aptos"/>
                <a:ea typeface="Aptos"/>
                <a:cs typeface="Aptos"/>
              </a:defRPr>
            </a:pPr>
            <a:r>
              <a:rPr sz="4800" b="1">
                <a:solidFill>
                  <a:srgbClr val="2E2E2E"/>
                </a:solidFill>
                <a:latin typeface="Aptos"/>
                <a:ea typeface="Aptos"/>
                <a:cs typeface="Aptos"/>
              </a:rPr>
              <a:t>et analyse crédit</a:t>
            </a:r>
          </a:p>
        </p:txBody>
      </p:sp>
      <p:sp>
        <p:nvSpPr>
          <p:cNvPr id="6" name="">
            <a:extLst xmlns:a="http://schemas.openxmlformats.org/drawingml/2006/main">
              <a:ext uri="{FF2B5EF4-FFF2-40B4-BE49-F238E27FC236}">
                <a16:creationId xmlns:a16="http://schemas.microsoft.com/office/drawing/2014/main" id="{2236ED17-B6FF-4090-AC2A-AABF699E50B3}"/>
              </a:ext>
            </a:extLst>
          </p:cNvPr>
          <p:cNvSpPr>
            <a:spLocks xmlns:a="http://schemas.openxmlformats.org/drawingml/2006/main" noGrp="1"/>
          </p:cNvSpPr>
          <p:nvPr/>
        </p:nvSpPr>
        <p:spPr>
          <a:xfrm xmlns:a="http://schemas.openxmlformats.org/drawingml/2006/main">
            <a:off x="533400" y="3781425"/>
            <a:ext cx="10572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1">
                <a:solidFill>
                  <a:srgbClr val="4E8460"/>
                </a:solidFill>
                <a:latin typeface="Aptos"/>
                <a:ea typeface="Aptos"/>
                <a:cs typeface="Aptos"/>
              </a:defRPr>
            </a:defPPr>
          </a:lstStyle>
          <a:p xmlns:a="http://schemas.openxmlformats.org/drawingml/2006/main">
            <a:pPr>
              <a:defRPr sz="2400" b="1">
                <a:solidFill>
                  <a:srgbClr val="4E8460"/>
                </a:solidFill>
                <a:latin typeface="Aptos"/>
                <a:ea typeface="Aptos"/>
                <a:cs typeface="Aptos"/>
              </a:defRPr>
            </a:pPr>
            <a:r>
              <a:rPr sz="2400" b="1">
                <a:solidFill>
                  <a:srgbClr val="4E8460"/>
                </a:solidFill>
                <a:latin typeface="Aptos"/>
                <a:ea typeface="Aptos"/>
                <a:cs typeface="Aptos"/>
              </a:rPr>
              <a:t>Les chiffres clés de l’enquête</a:t>
            </a:r>
          </a:p>
        </p:txBody>
      </p:sp>
      <p:sp>
        <p:nvSpPr>
          <p:cNvPr id="7" name="">
            <a:extLst xmlns:a="http://schemas.openxmlformats.org/drawingml/2006/main">
              <a:ext uri="{FF2B5EF4-FFF2-40B4-BE49-F238E27FC236}">
                <a16:creationId xmlns:a16="http://schemas.microsoft.com/office/drawing/2014/main" id="{8AFFCE35-7F60-482F-BA5B-3044FA6E2BEB}"/>
              </a:ext>
            </a:extLst>
          </p:cNvPr>
          <p:cNvSpPr>
            <a:spLocks xmlns:a="http://schemas.openxmlformats.org/drawingml/2006/main" noGrp="1"/>
          </p:cNvSpPr>
          <p:nvPr/>
        </p:nvSpPr>
        <p:spPr>
          <a:xfrm xmlns:a="http://schemas.openxmlformats.org/drawingml/2006/main">
            <a:off x="533400" y="4695825"/>
            <a:ext cx="10572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E2E2E"/>
                </a:solidFill>
                <a:latin typeface="Aptos"/>
                <a:ea typeface="Aptos"/>
                <a:cs typeface="Aptos"/>
              </a:defRPr>
            </a:defPPr>
          </a:lstStyle>
          <a:p xmlns:a="http://schemas.openxmlformats.org/drawingml/2006/main">
            <a:pPr>
              <a:defRPr sz="2100" b="0">
                <a:solidFill>
                  <a:srgbClr val="2E2E2E"/>
                </a:solidFill>
                <a:latin typeface="Aptos"/>
                <a:ea typeface="Aptos"/>
                <a:cs typeface="Aptos"/>
              </a:defRPr>
            </a:pPr>
            <a:r>
              <a:rPr sz="2100" b="0">
                <a:solidFill>
                  <a:srgbClr val="2E2E2E"/>
                </a:solidFill>
                <a:latin typeface="Aptos"/>
                <a:ea typeface="Aptos"/>
                <a:cs typeface="Aptos"/>
              </a:rPr>
              <a:t>81 professionnels interrogés</a:t>
            </a:r>
          </a:p>
        </p:txBody>
      </p:sp>
      <p:sp>
        <p:nvSpPr>
          <p:cNvPr id="8" name="">
            <a:extLst xmlns:a="http://schemas.openxmlformats.org/drawingml/2006/main">
              <a:ext uri="{FF2B5EF4-FFF2-40B4-BE49-F238E27FC236}">
                <a16:creationId xmlns:a16="http://schemas.microsoft.com/office/drawing/2014/main" id="{1CB07BA3-C658-4F7B-9A30-BBECC82F7713}"/>
              </a:ext>
            </a:extLst>
          </p:cNvPr>
          <p:cNvSpPr>
            <a:spLocks xmlns:a="http://schemas.openxmlformats.org/drawingml/2006/main" noGrp="1"/>
          </p:cNvSpPr>
          <p:nvPr/>
        </p:nvSpPr>
        <p:spPr>
          <a:xfrm xmlns:a="http://schemas.openxmlformats.org/drawingml/2006/main">
            <a:off x="533400" y="5219700"/>
            <a:ext cx="10763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626662"/>
                </a:solidFill>
                <a:latin typeface="Aptos"/>
                <a:ea typeface="Aptos"/>
                <a:cs typeface="Aptos"/>
              </a:defRPr>
            </a:defPPr>
          </a:lstStyle>
          <a:p xmlns:a="http://schemas.openxmlformats.org/drawingml/2006/main">
            <a:pPr>
              <a:defRPr sz="1800" b="0">
                <a:solidFill>
                  <a:srgbClr val="626662"/>
                </a:solidFill>
                <a:latin typeface="Aptos"/>
                <a:ea typeface="Aptos"/>
                <a:cs typeface="Aptos"/>
              </a:defRPr>
            </a:pPr>
            <a:r>
              <a:rPr sz="1800" b="0">
                <a:solidFill>
                  <a:srgbClr val="626662"/>
                </a:solidFill>
                <a:latin typeface="Aptos"/>
                <a:ea typeface="Aptos"/>
                <a:cs typeface="Aptos"/>
              </a:rPr>
              <a:t>Pratiques déclarées, freins et formats attendus</a:t>
            </a:r>
          </a:p>
        </p:txBody>
      </p:sp>
    </p:spTree>
    <p:extLst>
      <p:ext uri="{BB962C8B-B14F-4D97-AF65-F5344CB8AC3E}">
        <p14:creationId xmlns:p14="http://schemas.microsoft.com/office/powerpoint/2010/main" val="95042613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B26721E-5F7A-4C30-807B-F028B83986CA}"/>
              </a:ext>
            </a:extLst>
          </p:cNvPr>
          <p:cNvSpPr>
            <a:spLocks xmlns:a="http://schemas.openxmlformats.org/drawingml/2006/main" noGrp="1"/>
          </p:cNvSpPr>
          <p:nvPr/>
        </p:nvSpPr>
        <p:spPr>
          <a:xfrm xmlns:a="http://schemas.openxmlformats.org/drawingml/2006/main">
            <a:off x="533400" y="266700"/>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26662"/>
                </a:solidFill>
                <a:latin typeface="Aptos"/>
                <a:ea typeface="Aptos"/>
                <a:cs typeface="Aptos"/>
              </a:defRPr>
            </a:defPPr>
          </a:lstStyle>
          <a:p xmlns:a="http://schemas.openxmlformats.org/drawingml/2006/main">
            <a:pPr>
              <a:defRPr sz="1350" b="0">
                <a:solidFill>
                  <a:srgbClr val="626662"/>
                </a:solidFill>
                <a:latin typeface="Aptos"/>
                <a:ea typeface="Aptos"/>
                <a:cs typeface="Aptos"/>
              </a:defRPr>
            </a:pPr>
            <a:r>
              <a:rPr sz="1350" b="0">
                <a:solidFill>
                  <a:srgbClr val="626662"/>
                </a:solidFill>
                <a:latin typeface="Aptos"/>
                <a:ea typeface="Aptos"/>
                <a:cs typeface="Aptos"/>
              </a:rPr>
              <a:t>Octobre 2026</a:t>
            </a:r>
          </a:p>
        </p:txBody>
      </p:sp>
      <p:pic>
        <p:nvPicPr>
          <p:cNvPr id="2" name="">
            <a:extLst xmlns:a="http://schemas.openxmlformats.org/drawingml/2006/main">
              <a:ext uri="{FF2B5EF4-FFF2-40B4-BE49-F238E27FC236}">
                <a16:creationId xmlns:a16="http://schemas.microsoft.com/office/drawing/2014/main" id="{F8A17087-9524-4C05-89D2-2716047A1B19}"/>
              </a:ext>
            </a:extLst>
          </p:cNvPr>
          <p:cNvPicPr>
            <a:picLocks xmlns:a="http://schemas.openxmlformats.org/drawingml/2006/main" noChangeAspect="1"/>
          </p:cNvPicPr>
          <p:nvPr/>
        </p:nvPicPr>
        <p:blipFill>
          <a:blip xmlns:r="http://schemas.openxmlformats.org/officeDocument/2006/relationships" xmlns:a="http://schemas.openxmlformats.org/drawingml/2006/main" r:embed="Rbf30af1a8a4e4b40"/>
          <a:stretch xmlns:a="http://schemas.openxmlformats.org/drawingml/2006/main"/>
        </p:blipFill>
        <p:spPr>
          <a:xfrm xmlns:a="http://schemas.openxmlformats.org/drawingml/2006/main">
            <a:off x="9763193" y="238125"/>
            <a:ext cx="1904864" cy="41176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16737CC0-F935-4B50-9278-4A0494953942}"/>
              </a:ext>
            </a:extLst>
          </p:cNvPr>
          <p:cNvSpPr>
            <a:spLocks xmlns:a="http://schemas.openxmlformats.org/drawingml/2006/main" noGrp="1"/>
          </p:cNvSpPr>
          <p:nvPr/>
        </p:nvSpPr>
        <p:spPr>
          <a:xfrm xmlns:a="http://schemas.openxmlformats.org/drawingml/2006/main">
            <a:off x="533400" y="9048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E2E2E"/>
                </a:solidFill>
                <a:latin typeface="Aptos"/>
                <a:ea typeface="Aptos"/>
                <a:cs typeface="Aptos"/>
              </a:defRPr>
            </a:defPPr>
          </a:lstStyle>
          <a:p xmlns:a="http://schemas.openxmlformats.org/drawingml/2006/main">
            <a:pPr>
              <a:defRPr sz="3150" b="1">
                <a:solidFill>
                  <a:srgbClr val="2E2E2E"/>
                </a:solidFill>
                <a:latin typeface="Aptos"/>
                <a:ea typeface="Aptos"/>
                <a:cs typeface="Aptos"/>
              </a:defRPr>
            </a:pPr>
            <a:r>
              <a:rPr sz="3150" b="1">
                <a:solidFill>
                  <a:srgbClr val="2E2E2E"/>
                </a:solidFill>
                <a:latin typeface="Aptos"/>
                <a:ea typeface="Aptos"/>
                <a:cs typeface="Aptos"/>
              </a:rPr>
              <a:t>Qui a répondu à l’enquête ?</a:t>
            </a:r>
          </a:p>
        </p:txBody>
      </p:sp>
      <p:sp>
        <p:nvSpPr>
          <p:cNvPr id="4" name="">
            <a:extLst xmlns:a="http://schemas.openxmlformats.org/drawingml/2006/main">
              <a:ext uri="{FF2B5EF4-FFF2-40B4-BE49-F238E27FC236}">
                <a16:creationId xmlns:a16="http://schemas.microsoft.com/office/drawing/2014/main" id="{58DE0C9C-D2ED-45EE-BF01-79DA765C5BC5}"/>
              </a:ext>
            </a:extLst>
          </p:cNvPr>
          <p:cNvSpPr>
            <a:spLocks xmlns:a="http://schemas.openxmlformats.org/drawingml/2006/main" noGrp="1"/>
          </p:cNvSpPr>
          <p:nvPr/>
        </p:nvSpPr>
        <p:spPr>
          <a:xfrm xmlns:a="http://schemas.openxmlformats.org/drawingml/2006/main">
            <a:off x="533400" y="6400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26662"/>
                </a:solidFill>
                <a:latin typeface="Aptos"/>
                <a:ea typeface="Aptos"/>
                <a:cs typeface="Aptos"/>
              </a:defRPr>
            </a:defPPr>
          </a:lstStyle>
          <a:p xmlns:a="http://schemas.openxmlformats.org/drawingml/2006/main">
            <a:pPr>
              <a:defRPr sz="1050" b="0">
                <a:solidFill>
                  <a:srgbClr val="626662"/>
                </a:solidFill>
                <a:latin typeface="Aptos"/>
                <a:ea typeface="Aptos"/>
                <a:cs typeface="Aptos"/>
              </a:defRPr>
            </a:pPr>
            <a:r>
              <a:rPr sz="1050" b="0">
                <a:solidFill>
                  <a:srgbClr val="626662"/>
                </a:solidFill>
                <a:latin typeface="Aptos"/>
                <a:ea typeface="Aptos"/>
                <a:cs typeface="Aptos"/>
              </a:rPr>
              <a:t>Source : Greenance / Junior ESSEC, enquête 2026 · Q1 · n = 81 · Données déclaratives</a:t>
            </a:r>
          </a:p>
        </p:txBody>
      </p:sp>
      <p:sp>
        <p:nvSpPr>
          <p:cNvPr id="5" name="">
            <a:extLst xmlns:a="http://schemas.openxmlformats.org/drawingml/2006/main">
              <a:ext uri="{FF2B5EF4-FFF2-40B4-BE49-F238E27FC236}">
                <a16:creationId xmlns:a16="http://schemas.microsoft.com/office/drawing/2014/main" id="{6F023B92-F580-4CFF-B5E6-F36E03C505F4}"/>
              </a:ext>
            </a:extLst>
          </p:cNvPr>
          <p:cNvSpPr>
            <a:spLocks xmlns:a="http://schemas.openxmlformats.org/drawingml/2006/main" noGrp="1"/>
          </p:cNvSpPr>
          <p:nvPr/>
        </p:nvSpPr>
        <p:spPr>
          <a:xfrm xmlns:a="http://schemas.openxmlformats.org/drawingml/2006/main">
            <a:off x="11239500" y="6400800"/>
            <a:ext cx="419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26662"/>
                </a:solidFill>
                <a:latin typeface="Aptos"/>
                <a:ea typeface="Aptos"/>
                <a:cs typeface="Aptos"/>
              </a:defRPr>
            </a:defPPr>
          </a:lstStyle>
          <a:p xmlns:a="http://schemas.openxmlformats.org/drawingml/2006/main">
            <a:pPr>
              <a:defRPr sz="1050" b="0">
                <a:solidFill>
                  <a:srgbClr val="626662"/>
                </a:solidFill>
                <a:latin typeface="Aptos"/>
                <a:ea typeface="Aptos"/>
                <a:cs typeface="Aptos"/>
              </a:defRPr>
            </a:pPr>
            <a:r>
              <a:rPr sz="1050" b="0">
                <a:solidFill>
                  <a:srgbClr val="626662"/>
                </a:solidFill>
                <a:latin typeface="Aptos"/>
                <a:ea typeface="Aptos"/>
                <a:cs typeface="Aptos"/>
              </a:rPr>
              <a:t>02</a:t>
            </a:r>
          </a:p>
        </p:txBody>
      </p:sp>
      <p:graphicFrame>
        <p:nvGraphicFramePr>
          <p:cNvPr id="6" name="Chart">
            <a:extLst xmlns:a="http://schemas.openxmlformats.org/drawingml/2006/main">
              <a:ext uri="{FF2B5EF4-FFF2-40B4-BE49-F238E27FC236}">
                <a16:creationId xmlns:a16="http://schemas.microsoft.com/office/drawing/2014/main" id="{118FD13E-C88A-48A5-B251-FCE1FF4118A0}"/>
              </a:ext>
            </a:extLst>
          </p:cNvPr>
          <p:cNvGraphicFramePr/>
          <p:nvPr/>
        </p:nvGraphicFramePr>
        <p:xfrm>
          <a:off xmlns:a="http://schemas.openxmlformats.org/drawingml/2006/main" x="533400" y="2076450"/>
          <a:ext xmlns:a="http://schemas.openxmlformats.org/drawingml/2006/main" cx="7524750" cy="3381375"/>
        </p:xfrm>
        <a:graphic xmlns:a="http://schemas.openxmlformats.org/drawingml/2006/main">
          <a:graphicData uri="http://schemas.openxmlformats.org/drawingml/2006/chart">
            <c:chart xmlns:r="http://schemas.openxmlformats.org/officeDocument/2006/relationships" xmlns:c="http://schemas.openxmlformats.org/drawingml/2006/chart" r:id="R52bae7cecacb41ad"/>
          </a:graphicData>
        </a:graphic>
      </p:graphicFrame>
      <p:sp>
        <p:nvSpPr>
          <p:cNvPr id="7" name="">
            <a:extLst xmlns:a="http://schemas.openxmlformats.org/drawingml/2006/main">
              <a:ext uri="{FF2B5EF4-FFF2-40B4-BE49-F238E27FC236}">
                <a16:creationId xmlns:a16="http://schemas.microsoft.com/office/drawing/2014/main" id="{8F141A5B-0D19-4BE0-AD25-2394E42E1972}"/>
              </a:ext>
            </a:extLst>
          </p:cNvPr>
          <p:cNvSpPr>
            <a:spLocks xmlns:a="http://schemas.openxmlformats.org/drawingml/2006/main" noGrp="1"/>
          </p:cNvSpPr>
          <p:nvPr/>
        </p:nvSpPr>
        <p:spPr>
          <a:xfrm xmlns:a="http://schemas.openxmlformats.org/drawingml/2006/main">
            <a:off x="8534400" y="2200275"/>
            <a:ext cx="29527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1">
                <a:solidFill>
                  <a:srgbClr val="4E8460"/>
                </a:solidFill>
                <a:latin typeface="Aptos"/>
                <a:ea typeface="Aptos"/>
                <a:cs typeface="Aptos"/>
              </a:defRPr>
            </a:defPPr>
          </a:lstStyle>
          <a:p xmlns:a="http://schemas.openxmlformats.org/drawingml/2006/main">
            <a:pPr>
              <a:defRPr sz="2250" b="1">
                <a:solidFill>
                  <a:srgbClr val="4E8460"/>
                </a:solidFill>
                <a:latin typeface="Aptos"/>
                <a:ea typeface="Aptos"/>
                <a:cs typeface="Aptos"/>
              </a:defRPr>
            </a:pPr>
            <a:r>
              <a:rPr sz="2250" b="1">
                <a:solidFill>
                  <a:srgbClr val="4E8460"/>
                </a:solidFill>
                <a:latin typeface="Aptos"/>
                <a:ea typeface="Aptos"/>
                <a:cs typeface="Aptos"/>
              </a:rPr>
              <a:t>81 répondants</a:t>
            </a:r>
          </a:p>
        </p:txBody>
      </p:sp>
      <p:sp>
        <p:nvSpPr>
          <p:cNvPr id="8" name="">
            <a:extLst xmlns:a="http://schemas.openxmlformats.org/drawingml/2006/main">
              <a:ext uri="{FF2B5EF4-FFF2-40B4-BE49-F238E27FC236}">
                <a16:creationId xmlns:a16="http://schemas.microsoft.com/office/drawing/2014/main" id="{A44AE894-1AD3-4614-95EB-AA4DB757C2DF}"/>
              </a:ext>
            </a:extLst>
          </p:cNvPr>
          <p:cNvSpPr>
            <a:spLocks xmlns:a="http://schemas.openxmlformats.org/drawingml/2006/main" noGrp="1"/>
          </p:cNvSpPr>
          <p:nvPr/>
        </p:nvSpPr>
        <p:spPr>
          <a:xfrm xmlns:a="http://schemas.openxmlformats.org/drawingml/2006/main">
            <a:off x="8534400" y="2771775"/>
            <a:ext cx="29527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2E2E2E"/>
                </a:solidFill>
                <a:latin typeface="Aptos"/>
                <a:ea typeface="Aptos"/>
                <a:cs typeface="Aptos"/>
              </a:defRPr>
            </a:defPPr>
          </a:lstStyle>
          <a:p xmlns:a="http://schemas.openxmlformats.org/drawingml/2006/main">
            <a:pPr>
              <a:defRPr sz="1650" b="0">
                <a:solidFill>
                  <a:srgbClr val="2E2E2E"/>
                </a:solidFill>
                <a:latin typeface="Aptos"/>
                <a:ea typeface="Aptos"/>
                <a:cs typeface="Aptos"/>
              </a:defRPr>
            </a:pPr>
            <a:r>
              <a:rPr sz="1650" b="0">
                <a:solidFill>
                  <a:srgbClr val="2E2E2E"/>
                </a:solidFill>
                <a:latin typeface="Aptos"/>
                <a:ea typeface="Aptos"/>
                <a:cs typeface="Aptos"/>
              </a:rPr>
              <a:t>Banques, autres acteurs</a:t>
            </a:r>
          </a:p>
          <a:p xmlns:a="http://schemas.openxmlformats.org/drawingml/2006/main">
            <a:pPr>
              <a:defRPr sz="1650" b="0">
                <a:solidFill>
                  <a:srgbClr val="2E2E2E"/>
                </a:solidFill>
                <a:latin typeface="Aptos"/>
                <a:ea typeface="Aptos"/>
                <a:cs typeface="Aptos"/>
              </a:defRPr>
            </a:pPr>
            <a:r>
              <a:rPr sz="1650" b="0">
                <a:solidFill>
                  <a:srgbClr val="2E2E2E"/>
                </a:solidFill>
                <a:latin typeface="Aptos"/>
                <a:ea typeface="Aptos"/>
                <a:cs typeface="Aptos"/>
              </a:rPr>
              <a:t>financiers et conseil.</a:t>
            </a:r>
          </a:p>
          <a:p xmlns:a="http://schemas.openxmlformats.org/drawingml/2006/main">
            <a:r>
              <a:t/>
            </a:r>
          </a:p>
          <a:p xmlns:a="http://schemas.openxmlformats.org/drawingml/2006/main">
            <a:pPr>
              <a:defRPr sz="1650" b="0">
                <a:solidFill>
                  <a:srgbClr val="2E2E2E"/>
                </a:solidFill>
                <a:latin typeface="Aptos"/>
                <a:ea typeface="Aptos"/>
                <a:cs typeface="Aptos"/>
              </a:defRPr>
            </a:pPr>
            <a:r>
              <a:rPr sz="1650" b="0">
                <a:solidFill>
                  <a:srgbClr val="2E2E2E"/>
                </a:solidFill>
                <a:latin typeface="Aptos"/>
                <a:ea typeface="Aptos"/>
                <a:cs typeface="Aptos"/>
              </a:rPr>
              <a:t>Entretiens téléphoniques</a:t>
            </a:r>
          </a:p>
          <a:p xmlns:a="http://schemas.openxmlformats.org/drawingml/2006/main">
            <a:pPr>
              <a:defRPr sz="1650" b="0">
                <a:solidFill>
                  <a:srgbClr val="2E2E2E"/>
                </a:solidFill>
                <a:latin typeface="Aptos"/>
                <a:ea typeface="Aptos"/>
                <a:cs typeface="Aptos"/>
              </a:defRPr>
            </a:pPr>
            <a:r>
              <a:rPr sz="1650" b="0">
                <a:solidFill>
                  <a:srgbClr val="2E2E2E"/>
                </a:solidFill>
                <a:latin typeface="Aptos"/>
                <a:ea typeface="Aptos"/>
                <a:cs typeface="Aptos"/>
              </a:rPr>
              <a:t>(CATI), juillet–octobre 2026.</a:t>
            </a:r>
          </a:p>
        </p:txBody>
      </p:sp>
      <p:sp>
        <p:nvSpPr>
          <p:cNvPr id="9" name="">
            <a:extLst xmlns:a="http://schemas.openxmlformats.org/drawingml/2006/main">
              <a:ext uri="{FF2B5EF4-FFF2-40B4-BE49-F238E27FC236}">
                <a16:creationId xmlns:a16="http://schemas.microsoft.com/office/drawing/2014/main" id="{335270A2-F172-4677-816A-EB706D74A0FF}"/>
              </a:ext>
            </a:extLst>
          </p:cNvPr>
          <p:cNvSpPr>
            <a:spLocks xmlns:a="http://schemas.openxmlformats.org/drawingml/2006/main" noGrp="1"/>
          </p:cNvSpPr>
          <p:nvPr/>
        </p:nvSpPr>
        <p:spPr>
          <a:xfrm xmlns:a="http://schemas.openxmlformats.org/drawingml/2006/main">
            <a:off x="8534400" y="4933950"/>
            <a:ext cx="2952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0">
                <a:solidFill>
                  <a:srgbClr val="626662"/>
                </a:solidFill>
                <a:latin typeface="Aptos"/>
                <a:ea typeface="Aptos"/>
                <a:cs typeface="Aptos"/>
              </a:defRPr>
            </a:defPPr>
          </a:lstStyle>
          <a:p xmlns:a="http://schemas.openxmlformats.org/drawingml/2006/main">
            <a:pPr>
              <a:defRPr sz="1425" b="0">
                <a:solidFill>
                  <a:srgbClr val="626662"/>
                </a:solidFill>
                <a:latin typeface="Aptos"/>
                <a:ea typeface="Aptos"/>
                <a:cs typeface="Aptos"/>
              </a:defRPr>
            </a:pPr>
            <a:r>
              <a:rPr sz="1425" b="0">
                <a:solidFill>
                  <a:srgbClr val="626662"/>
                </a:solidFill>
                <a:latin typeface="Aptos"/>
                <a:ea typeface="Aptos"/>
                <a:cs typeface="Aptos"/>
              </a:rPr>
              <a:t>Échantillon non probabiliste,</a:t>
            </a:r>
          </a:p>
          <a:p xmlns:a="http://schemas.openxmlformats.org/drawingml/2006/main">
            <a:pPr>
              <a:defRPr sz="1425" b="0">
                <a:solidFill>
                  <a:srgbClr val="626662"/>
                </a:solidFill>
                <a:latin typeface="Aptos"/>
                <a:ea typeface="Aptos"/>
                <a:cs typeface="Aptos"/>
              </a:defRPr>
            </a:pPr>
            <a:r>
              <a:rPr sz="1425" b="0">
                <a:solidFill>
                  <a:srgbClr val="626662"/>
                </a:solidFill>
                <a:latin typeface="Aptos"/>
                <a:ea typeface="Aptos"/>
                <a:cs typeface="Aptos"/>
              </a:rPr>
              <a:t>non pondéré.</a:t>
            </a:r>
          </a:p>
        </p:txBody>
      </p:sp>
      <p:sp>
        <p:nvSpPr>
          <p:cNvPr id="10" name="">
            <a:extLst xmlns:a="http://schemas.openxmlformats.org/drawingml/2006/main">
              <a:ext uri="{FF2B5EF4-FFF2-40B4-BE49-F238E27FC236}">
                <a16:creationId xmlns:a16="http://schemas.microsoft.com/office/drawing/2014/main" id="{58E2646B-3CD8-4C59-BC2D-185A16EDC1DC}"/>
              </a:ext>
            </a:extLst>
          </p:cNvPr>
          <p:cNvSpPr>
            <a:spLocks xmlns:a="http://schemas.openxmlformats.org/drawingml/2006/main" noGrp="1"/>
          </p:cNvSpPr>
          <p:nvPr/>
        </p:nvSpPr>
        <p:spPr>
          <a:xfrm xmlns:a="http://schemas.openxmlformats.org/drawingml/2006/main">
            <a:off x="533400" y="5743575"/>
            <a:ext cx="111252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4E8460"/>
                </a:solidFill>
                <a:latin typeface="Aptos"/>
                <a:ea typeface="Aptos"/>
                <a:cs typeface="Aptos"/>
              </a:defRPr>
            </a:defPPr>
          </a:lstStyle>
          <a:p xmlns:a="http://schemas.openxmlformats.org/drawingml/2006/main">
            <a:pPr>
              <a:defRPr sz="1800" b="1">
                <a:solidFill>
                  <a:srgbClr val="4E8460"/>
                </a:solidFill>
                <a:latin typeface="Aptos"/>
                <a:ea typeface="Aptos"/>
                <a:cs typeface="Aptos"/>
              </a:defRPr>
            </a:pPr>
            <a:r>
              <a:rPr sz="1800" b="1">
                <a:solidFill>
                  <a:srgbClr val="4E8460"/>
                </a:solidFill>
                <a:latin typeface="Aptos"/>
                <a:ea typeface="Aptos"/>
                <a:cs typeface="Aptos"/>
              </a:rPr>
              <a:t>Les résultats décrivent les répondants, pas l’ensemble du secteur bancaire.</a:t>
            </a:r>
          </a:p>
        </p:txBody>
      </p:sp>
    </p:spTree>
    <p:extLst>
      <p:ext uri="{BB962C8B-B14F-4D97-AF65-F5344CB8AC3E}">
        <p14:creationId xmlns:p14="http://schemas.microsoft.com/office/powerpoint/2010/main" val="201092753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E549317-EC00-404A-9167-4A2FBB0A9864}"/>
              </a:ext>
            </a:extLst>
          </p:cNvPr>
          <p:cNvSpPr>
            <a:spLocks xmlns:a="http://schemas.openxmlformats.org/drawingml/2006/main" noGrp="1"/>
          </p:cNvSpPr>
          <p:nvPr/>
        </p:nvSpPr>
        <p:spPr>
          <a:xfrm xmlns:a="http://schemas.openxmlformats.org/drawingml/2006/main">
            <a:off x="533400" y="266700"/>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26662"/>
                </a:solidFill>
                <a:latin typeface="Aptos"/>
                <a:ea typeface="Aptos"/>
                <a:cs typeface="Aptos"/>
              </a:defRPr>
            </a:defPPr>
          </a:lstStyle>
          <a:p xmlns:a="http://schemas.openxmlformats.org/drawingml/2006/main">
            <a:pPr>
              <a:defRPr sz="1350" b="0">
                <a:solidFill>
                  <a:srgbClr val="626662"/>
                </a:solidFill>
                <a:latin typeface="Aptos"/>
                <a:ea typeface="Aptos"/>
                <a:cs typeface="Aptos"/>
              </a:defRPr>
            </a:pPr>
            <a:r>
              <a:rPr sz="1350" b="0">
                <a:solidFill>
                  <a:srgbClr val="626662"/>
                </a:solidFill>
                <a:latin typeface="Aptos"/>
                <a:ea typeface="Aptos"/>
                <a:cs typeface="Aptos"/>
              </a:rPr>
              <a:t>Octobre 2026</a:t>
            </a:r>
          </a:p>
        </p:txBody>
      </p:sp>
      <p:pic>
        <p:nvPicPr>
          <p:cNvPr id="2" name="">
            <a:extLst xmlns:a="http://schemas.openxmlformats.org/drawingml/2006/main">
              <a:ext uri="{FF2B5EF4-FFF2-40B4-BE49-F238E27FC236}">
                <a16:creationId xmlns:a16="http://schemas.microsoft.com/office/drawing/2014/main" id="{21903B79-BAA9-4FC7-AE5B-27D7B77F1C2F}"/>
              </a:ext>
            </a:extLst>
          </p:cNvPr>
          <p:cNvPicPr>
            <a:picLocks xmlns:a="http://schemas.openxmlformats.org/drawingml/2006/main" noChangeAspect="1"/>
          </p:cNvPicPr>
          <p:nvPr/>
        </p:nvPicPr>
        <p:blipFill>
          <a:blip xmlns:r="http://schemas.openxmlformats.org/officeDocument/2006/relationships" xmlns:a="http://schemas.openxmlformats.org/drawingml/2006/main" r:embed="R2d1499030a4246fa"/>
          <a:stretch xmlns:a="http://schemas.openxmlformats.org/drawingml/2006/main"/>
        </p:blipFill>
        <p:spPr>
          <a:xfrm xmlns:a="http://schemas.openxmlformats.org/drawingml/2006/main">
            <a:off x="9763193" y="238125"/>
            <a:ext cx="1904864" cy="41176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41A6E1BA-8A98-47DE-8217-4837493D606B}"/>
              </a:ext>
            </a:extLst>
          </p:cNvPr>
          <p:cNvSpPr>
            <a:spLocks xmlns:a="http://schemas.openxmlformats.org/drawingml/2006/main" noGrp="1"/>
          </p:cNvSpPr>
          <p:nvPr/>
        </p:nvSpPr>
        <p:spPr>
          <a:xfrm xmlns:a="http://schemas.openxmlformats.org/drawingml/2006/main">
            <a:off x="533400" y="9048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E2E2E"/>
                </a:solidFill>
                <a:latin typeface="Aptos"/>
                <a:ea typeface="Aptos"/>
                <a:cs typeface="Aptos"/>
              </a:defRPr>
            </a:defPPr>
          </a:lstStyle>
          <a:p xmlns:a="http://schemas.openxmlformats.org/drawingml/2006/main">
            <a:pPr>
              <a:defRPr sz="3150" b="1">
                <a:solidFill>
                  <a:srgbClr val="2E2E2E"/>
                </a:solidFill>
                <a:latin typeface="Aptos"/>
                <a:ea typeface="Aptos"/>
                <a:cs typeface="Aptos"/>
              </a:defRPr>
            </a:pPr>
            <a:r>
              <a:rPr sz="3150" b="1">
                <a:solidFill>
                  <a:srgbClr val="2E2E2E"/>
                </a:solidFill>
                <a:latin typeface="Aptos"/>
                <a:ea typeface="Aptos"/>
                <a:cs typeface="Aptos"/>
              </a:rPr>
              <a:t>Quels outils sont déclarés ?</a:t>
            </a:r>
          </a:p>
        </p:txBody>
      </p:sp>
      <p:sp>
        <p:nvSpPr>
          <p:cNvPr id="4" name="">
            <a:extLst xmlns:a="http://schemas.openxmlformats.org/drawingml/2006/main">
              <a:ext uri="{FF2B5EF4-FFF2-40B4-BE49-F238E27FC236}">
                <a16:creationId xmlns:a16="http://schemas.microsoft.com/office/drawing/2014/main" id="{498AE884-1C4A-4E47-92A9-E1F51B110C53}"/>
              </a:ext>
            </a:extLst>
          </p:cNvPr>
          <p:cNvSpPr>
            <a:spLocks xmlns:a="http://schemas.openxmlformats.org/drawingml/2006/main" noGrp="1"/>
          </p:cNvSpPr>
          <p:nvPr/>
        </p:nvSpPr>
        <p:spPr>
          <a:xfrm xmlns:a="http://schemas.openxmlformats.org/drawingml/2006/main">
            <a:off x="533400" y="6400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26662"/>
                </a:solidFill>
                <a:latin typeface="Aptos"/>
                <a:ea typeface="Aptos"/>
                <a:cs typeface="Aptos"/>
              </a:defRPr>
            </a:defPPr>
          </a:lstStyle>
          <a:p xmlns:a="http://schemas.openxmlformats.org/drawingml/2006/main">
            <a:pPr>
              <a:defRPr sz="1050" b="0">
                <a:solidFill>
                  <a:srgbClr val="626662"/>
                </a:solidFill>
                <a:latin typeface="Aptos"/>
                <a:ea typeface="Aptos"/>
                <a:cs typeface="Aptos"/>
              </a:defRPr>
            </a:pPr>
            <a:r>
              <a:rPr sz="1050" b="0">
                <a:solidFill>
                  <a:srgbClr val="626662"/>
                </a:solidFill>
                <a:latin typeface="Aptos"/>
                <a:ea typeface="Aptos"/>
                <a:cs typeface="Aptos"/>
              </a:rPr>
              <a:t>Source : Greenance / Junior ESSEC, enquête 2026 · Q8 · n = 81 · Données déclaratives</a:t>
            </a:r>
          </a:p>
        </p:txBody>
      </p:sp>
      <p:sp>
        <p:nvSpPr>
          <p:cNvPr id="5" name="">
            <a:extLst xmlns:a="http://schemas.openxmlformats.org/drawingml/2006/main">
              <a:ext uri="{FF2B5EF4-FFF2-40B4-BE49-F238E27FC236}">
                <a16:creationId xmlns:a16="http://schemas.microsoft.com/office/drawing/2014/main" id="{2E1B6262-5C6A-4E21-95AC-375B64CF349D}"/>
              </a:ext>
            </a:extLst>
          </p:cNvPr>
          <p:cNvSpPr>
            <a:spLocks xmlns:a="http://schemas.openxmlformats.org/drawingml/2006/main" noGrp="1"/>
          </p:cNvSpPr>
          <p:nvPr/>
        </p:nvSpPr>
        <p:spPr>
          <a:xfrm xmlns:a="http://schemas.openxmlformats.org/drawingml/2006/main">
            <a:off x="11239500" y="6400800"/>
            <a:ext cx="419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26662"/>
                </a:solidFill>
                <a:latin typeface="Aptos"/>
                <a:ea typeface="Aptos"/>
                <a:cs typeface="Aptos"/>
              </a:defRPr>
            </a:defPPr>
          </a:lstStyle>
          <a:p xmlns:a="http://schemas.openxmlformats.org/drawingml/2006/main">
            <a:pPr>
              <a:defRPr sz="1050" b="0">
                <a:solidFill>
                  <a:srgbClr val="626662"/>
                </a:solidFill>
                <a:latin typeface="Aptos"/>
                <a:ea typeface="Aptos"/>
                <a:cs typeface="Aptos"/>
              </a:defRPr>
            </a:pPr>
            <a:r>
              <a:rPr sz="1050" b="0">
                <a:solidFill>
                  <a:srgbClr val="626662"/>
                </a:solidFill>
                <a:latin typeface="Aptos"/>
                <a:ea typeface="Aptos"/>
                <a:cs typeface="Aptos"/>
              </a:rPr>
              <a:t>03</a:t>
            </a:r>
          </a:p>
        </p:txBody>
      </p:sp>
      <p:graphicFrame>
        <p:nvGraphicFramePr>
          <p:cNvPr id="6" name="Chart">
            <a:extLst xmlns:a="http://schemas.openxmlformats.org/drawingml/2006/main">
              <a:ext uri="{FF2B5EF4-FFF2-40B4-BE49-F238E27FC236}">
                <a16:creationId xmlns:a16="http://schemas.microsoft.com/office/drawing/2014/main" id="{FE76B5D3-988A-4B25-891E-8863F1E0022E}"/>
              </a:ext>
            </a:extLst>
          </p:cNvPr>
          <p:cNvGraphicFramePr/>
          <p:nvPr/>
        </p:nvGraphicFramePr>
        <p:xfrm>
          <a:off xmlns:a="http://schemas.openxmlformats.org/drawingml/2006/main" x="533400" y="2095500"/>
          <a:ext xmlns:a="http://schemas.openxmlformats.org/drawingml/2006/main" cx="10668000" cy="3333750"/>
        </p:xfrm>
        <a:graphic xmlns:a="http://schemas.openxmlformats.org/drawingml/2006/main">
          <a:graphicData uri="http://schemas.openxmlformats.org/drawingml/2006/chart">
            <c:chart xmlns:r="http://schemas.openxmlformats.org/officeDocument/2006/relationships" xmlns:c="http://schemas.openxmlformats.org/drawingml/2006/chart" r:id="R9be62b3b65924280"/>
          </a:graphicData>
        </a:graphic>
      </p:graphicFrame>
      <p:sp>
        <p:nvSpPr>
          <p:cNvPr id="7" name="">
            <a:extLst xmlns:a="http://schemas.openxmlformats.org/drawingml/2006/main">
              <a:ext uri="{FF2B5EF4-FFF2-40B4-BE49-F238E27FC236}">
                <a16:creationId xmlns:a16="http://schemas.microsoft.com/office/drawing/2014/main" id="{A90F6C0C-8A2F-428B-A9BC-7CB70F3289F0}"/>
              </a:ext>
            </a:extLst>
          </p:cNvPr>
          <p:cNvSpPr>
            <a:spLocks xmlns:a="http://schemas.openxmlformats.org/drawingml/2006/main" noGrp="1"/>
          </p:cNvSpPr>
          <p:nvPr/>
        </p:nvSpPr>
        <p:spPr>
          <a:xfrm xmlns:a="http://schemas.openxmlformats.org/drawingml/2006/main">
            <a:off x="533400" y="5743575"/>
            <a:ext cx="111252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4E8460"/>
                </a:solidFill>
                <a:latin typeface="Aptos"/>
                <a:ea typeface="Aptos"/>
                <a:cs typeface="Aptos"/>
              </a:defRPr>
            </a:defPPr>
          </a:lstStyle>
          <a:p xmlns:a="http://schemas.openxmlformats.org/drawingml/2006/main">
            <a:pPr>
              <a:defRPr sz="1800" b="1">
                <a:solidFill>
                  <a:srgbClr val="4E8460"/>
                </a:solidFill>
                <a:latin typeface="Aptos"/>
                <a:ea typeface="Aptos"/>
                <a:cs typeface="Aptos"/>
              </a:defRPr>
            </a:pPr>
            <a:r>
              <a:rPr sz="1800" b="1">
                <a:solidFill>
                  <a:srgbClr val="4E8460"/>
                </a:solidFill>
                <a:latin typeface="Aptos"/>
                <a:ea typeface="Aptos"/>
                <a:cs typeface="Aptos"/>
              </a:rPr>
              <a:t>76,5 % (62) déclarent un outil interne ou externe.</a:t>
            </a:r>
          </a:p>
        </p:txBody>
      </p:sp>
    </p:spTree>
    <p:extLst>
      <p:ext uri="{BB962C8B-B14F-4D97-AF65-F5344CB8AC3E}">
        <p14:creationId xmlns:p14="http://schemas.microsoft.com/office/powerpoint/2010/main" val="164442095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77B30C6-5EB8-4885-A3FC-4A85B365F244}"/>
              </a:ext>
            </a:extLst>
          </p:cNvPr>
          <p:cNvSpPr>
            <a:spLocks xmlns:a="http://schemas.openxmlformats.org/drawingml/2006/main" noGrp="1"/>
          </p:cNvSpPr>
          <p:nvPr/>
        </p:nvSpPr>
        <p:spPr>
          <a:xfrm xmlns:a="http://schemas.openxmlformats.org/drawingml/2006/main">
            <a:off x="533400" y="266700"/>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26662"/>
                </a:solidFill>
                <a:latin typeface="Aptos"/>
                <a:ea typeface="Aptos"/>
                <a:cs typeface="Aptos"/>
              </a:defRPr>
            </a:defPPr>
          </a:lstStyle>
          <a:p xmlns:a="http://schemas.openxmlformats.org/drawingml/2006/main">
            <a:pPr>
              <a:defRPr sz="1350" b="0">
                <a:solidFill>
                  <a:srgbClr val="626662"/>
                </a:solidFill>
                <a:latin typeface="Aptos"/>
                <a:ea typeface="Aptos"/>
                <a:cs typeface="Aptos"/>
              </a:defRPr>
            </a:pPr>
            <a:r>
              <a:rPr sz="1350" b="0">
                <a:solidFill>
                  <a:srgbClr val="626662"/>
                </a:solidFill>
                <a:latin typeface="Aptos"/>
                <a:ea typeface="Aptos"/>
                <a:cs typeface="Aptos"/>
              </a:rPr>
              <a:t>Octobre 2026</a:t>
            </a:r>
          </a:p>
        </p:txBody>
      </p:sp>
      <p:pic>
        <p:nvPicPr>
          <p:cNvPr id="2" name="">
            <a:extLst xmlns:a="http://schemas.openxmlformats.org/drawingml/2006/main">
              <a:ext uri="{FF2B5EF4-FFF2-40B4-BE49-F238E27FC236}">
                <a16:creationId xmlns:a16="http://schemas.microsoft.com/office/drawing/2014/main" id="{0606D73D-EDAD-42AA-8C7F-47C0CF80F4B4}"/>
              </a:ext>
            </a:extLst>
          </p:cNvPr>
          <p:cNvPicPr>
            <a:picLocks xmlns:a="http://schemas.openxmlformats.org/drawingml/2006/main" noChangeAspect="1"/>
          </p:cNvPicPr>
          <p:nvPr/>
        </p:nvPicPr>
        <p:blipFill>
          <a:blip xmlns:r="http://schemas.openxmlformats.org/officeDocument/2006/relationships" xmlns:a="http://schemas.openxmlformats.org/drawingml/2006/main" r:embed="R75c0fa68773c416e"/>
          <a:stretch xmlns:a="http://schemas.openxmlformats.org/drawingml/2006/main"/>
        </p:blipFill>
        <p:spPr>
          <a:xfrm xmlns:a="http://schemas.openxmlformats.org/drawingml/2006/main">
            <a:off x="9763193" y="238125"/>
            <a:ext cx="1904864" cy="41176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3ECD1BDF-5636-4783-83AC-3E3AD49A769E}"/>
              </a:ext>
            </a:extLst>
          </p:cNvPr>
          <p:cNvSpPr>
            <a:spLocks xmlns:a="http://schemas.openxmlformats.org/drawingml/2006/main" noGrp="1"/>
          </p:cNvSpPr>
          <p:nvPr/>
        </p:nvSpPr>
        <p:spPr>
          <a:xfrm xmlns:a="http://schemas.openxmlformats.org/drawingml/2006/main">
            <a:off x="533400" y="9048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E2E2E"/>
                </a:solidFill>
                <a:latin typeface="Aptos"/>
                <a:ea typeface="Aptos"/>
                <a:cs typeface="Aptos"/>
              </a:defRPr>
            </a:defPPr>
          </a:lstStyle>
          <a:p xmlns:a="http://schemas.openxmlformats.org/drawingml/2006/main">
            <a:pPr>
              <a:defRPr sz="3150" b="1">
                <a:solidFill>
                  <a:srgbClr val="2E2E2E"/>
                </a:solidFill>
                <a:latin typeface="Aptos"/>
                <a:ea typeface="Aptos"/>
                <a:cs typeface="Aptos"/>
              </a:defRPr>
            </a:pPr>
            <a:r>
              <a:rPr sz="3150" b="1">
                <a:solidFill>
                  <a:srgbClr val="2E2E2E"/>
                </a:solidFill>
                <a:latin typeface="Aptos"/>
                <a:ea typeface="Aptos"/>
                <a:cs typeface="Aptos"/>
              </a:rPr>
              <a:t>Les dépendances à la nature sont-elles évaluées ?</a:t>
            </a:r>
          </a:p>
        </p:txBody>
      </p:sp>
      <p:sp>
        <p:nvSpPr>
          <p:cNvPr id="4" name="">
            <a:extLst xmlns:a="http://schemas.openxmlformats.org/drawingml/2006/main">
              <a:ext uri="{FF2B5EF4-FFF2-40B4-BE49-F238E27FC236}">
                <a16:creationId xmlns:a16="http://schemas.microsoft.com/office/drawing/2014/main" id="{1AACDF81-66A5-4486-BAD0-4A5AF59BC251}"/>
              </a:ext>
            </a:extLst>
          </p:cNvPr>
          <p:cNvSpPr>
            <a:spLocks xmlns:a="http://schemas.openxmlformats.org/drawingml/2006/main" noGrp="1"/>
          </p:cNvSpPr>
          <p:nvPr/>
        </p:nvSpPr>
        <p:spPr>
          <a:xfrm xmlns:a="http://schemas.openxmlformats.org/drawingml/2006/main">
            <a:off x="533400" y="6400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26662"/>
                </a:solidFill>
                <a:latin typeface="Aptos"/>
                <a:ea typeface="Aptos"/>
                <a:cs typeface="Aptos"/>
              </a:defRPr>
            </a:defPPr>
          </a:lstStyle>
          <a:p xmlns:a="http://schemas.openxmlformats.org/drawingml/2006/main">
            <a:pPr>
              <a:defRPr sz="1050" b="0">
                <a:solidFill>
                  <a:srgbClr val="626662"/>
                </a:solidFill>
                <a:latin typeface="Aptos"/>
                <a:ea typeface="Aptos"/>
                <a:cs typeface="Aptos"/>
              </a:defRPr>
            </a:pPr>
            <a:r>
              <a:rPr sz="1050" b="0">
                <a:solidFill>
                  <a:srgbClr val="626662"/>
                </a:solidFill>
                <a:latin typeface="Aptos"/>
                <a:ea typeface="Aptos"/>
                <a:cs typeface="Aptos"/>
              </a:rPr>
              <a:t>Source : Greenance / Junior ESSEC, enquête 2026 · Q6 · n = 81 · Données déclaratives</a:t>
            </a:r>
          </a:p>
        </p:txBody>
      </p:sp>
      <p:sp>
        <p:nvSpPr>
          <p:cNvPr id="5" name="">
            <a:extLst xmlns:a="http://schemas.openxmlformats.org/drawingml/2006/main">
              <a:ext uri="{FF2B5EF4-FFF2-40B4-BE49-F238E27FC236}">
                <a16:creationId xmlns:a16="http://schemas.microsoft.com/office/drawing/2014/main" id="{F0E392E5-A456-4F81-9152-F0195E38840A}"/>
              </a:ext>
            </a:extLst>
          </p:cNvPr>
          <p:cNvSpPr>
            <a:spLocks xmlns:a="http://schemas.openxmlformats.org/drawingml/2006/main" noGrp="1"/>
          </p:cNvSpPr>
          <p:nvPr/>
        </p:nvSpPr>
        <p:spPr>
          <a:xfrm xmlns:a="http://schemas.openxmlformats.org/drawingml/2006/main">
            <a:off x="11239500" y="6400800"/>
            <a:ext cx="419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26662"/>
                </a:solidFill>
                <a:latin typeface="Aptos"/>
                <a:ea typeface="Aptos"/>
                <a:cs typeface="Aptos"/>
              </a:defRPr>
            </a:defPPr>
          </a:lstStyle>
          <a:p xmlns:a="http://schemas.openxmlformats.org/drawingml/2006/main">
            <a:pPr>
              <a:defRPr sz="1050" b="0">
                <a:solidFill>
                  <a:srgbClr val="626662"/>
                </a:solidFill>
                <a:latin typeface="Aptos"/>
                <a:ea typeface="Aptos"/>
                <a:cs typeface="Aptos"/>
              </a:defRPr>
            </a:pPr>
            <a:r>
              <a:rPr sz="1050" b="0">
                <a:solidFill>
                  <a:srgbClr val="626662"/>
                </a:solidFill>
                <a:latin typeface="Aptos"/>
                <a:ea typeface="Aptos"/>
                <a:cs typeface="Aptos"/>
              </a:rPr>
              <a:t>04</a:t>
            </a:r>
          </a:p>
        </p:txBody>
      </p:sp>
      <p:graphicFrame>
        <p:nvGraphicFramePr>
          <p:cNvPr id="6" name="Chart">
            <a:extLst xmlns:a="http://schemas.openxmlformats.org/drawingml/2006/main">
              <a:ext uri="{FF2B5EF4-FFF2-40B4-BE49-F238E27FC236}">
                <a16:creationId xmlns:a16="http://schemas.microsoft.com/office/drawing/2014/main" id="{30AB5A07-5BF3-441D-AE0A-A0ADDEEC97C9}"/>
              </a:ext>
            </a:extLst>
          </p:cNvPr>
          <p:cNvGraphicFramePr/>
          <p:nvPr/>
        </p:nvGraphicFramePr>
        <p:xfrm>
          <a:off xmlns:a="http://schemas.openxmlformats.org/drawingml/2006/main" x="533400" y="2095500"/>
          <a:ext xmlns:a="http://schemas.openxmlformats.org/drawingml/2006/main" cx="10668000" cy="3333750"/>
        </p:xfrm>
        <a:graphic xmlns:a="http://schemas.openxmlformats.org/drawingml/2006/main">
          <a:graphicData uri="http://schemas.openxmlformats.org/drawingml/2006/chart">
            <c:chart xmlns:r="http://schemas.openxmlformats.org/officeDocument/2006/relationships" xmlns:c="http://schemas.openxmlformats.org/drawingml/2006/chart" r:id="R3035c3e1008c44fa"/>
          </a:graphicData>
        </a:graphic>
      </p:graphicFrame>
      <p:sp>
        <p:nvSpPr>
          <p:cNvPr id="7" name="">
            <a:extLst xmlns:a="http://schemas.openxmlformats.org/drawingml/2006/main">
              <a:ext uri="{FF2B5EF4-FFF2-40B4-BE49-F238E27FC236}">
                <a16:creationId xmlns:a16="http://schemas.microsoft.com/office/drawing/2014/main" id="{2B53F3BD-6021-4378-BF48-089F084AE600}"/>
              </a:ext>
            </a:extLst>
          </p:cNvPr>
          <p:cNvSpPr>
            <a:spLocks xmlns:a="http://schemas.openxmlformats.org/drawingml/2006/main" noGrp="1"/>
          </p:cNvSpPr>
          <p:nvPr/>
        </p:nvSpPr>
        <p:spPr>
          <a:xfrm xmlns:a="http://schemas.openxmlformats.org/drawingml/2006/main">
            <a:off x="533400" y="5743575"/>
            <a:ext cx="111252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4E8460"/>
                </a:solidFill>
                <a:latin typeface="Aptos"/>
                <a:ea typeface="Aptos"/>
                <a:cs typeface="Aptos"/>
              </a:defRPr>
            </a:defPPr>
          </a:lstStyle>
          <a:p xmlns:a="http://schemas.openxmlformats.org/drawingml/2006/main">
            <a:pPr>
              <a:defRPr sz="1800" b="1">
                <a:solidFill>
                  <a:srgbClr val="4E8460"/>
                </a:solidFill>
                <a:latin typeface="Aptos"/>
                <a:ea typeface="Aptos"/>
                <a:cs typeface="Aptos"/>
              </a:defRPr>
            </a:pPr>
            <a:r>
              <a:rPr sz="1800" b="1">
                <a:solidFill>
                  <a:srgbClr val="4E8460"/>
                </a:solidFill>
                <a:latin typeface="Aptos"/>
                <a:ea typeface="Aptos"/>
                <a:cs typeface="Aptos"/>
              </a:rPr>
              <a:t>65,4 % (53) déclarent une évaluation, dont 19,8 % (16) systématiquement.</a:t>
            </a:r>
          </a:p>
        </p:txBody>
      </p:sp>
    </p:spTree>
    <p:extLst>
      <p:ext uri="{BB962C8B-B14F-4D97-AF65-F5344CB8AC3E}">
        <p14:creationId xmlns:p14="http://schemas.microsoft.com/office/powerpoint/2010/main" val="36223539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B6411B6-BCC8-4450-A15B-3393E520DBA1}"/>
              </a:ext>
            </a:extLst>
          </p:cNvPr>
          <p:cNvSpPr>
            <a:spLocks xmlns:a="http://schemas.openxmlformats.org/drawingml/2006/main" noGrp="1"/>
          </p:cNvSpPr>
          <p:nvPr/>
        </p:nvSpPr>
        <p:spPr>
          <a:xfrm xmlns:a="http://schemas.openxmlformats.org/drawingml/2006/main">
            <a:off x="533400" y="266700"/>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26662"/>
                </a:solidFill>
                <a:latin typeface="Aptos"/>
                <a:ea typeface="Aptos"/>
                <a:cs typeface="Aptos"/>
              </a:defRPr>
            </a:defPPr>
          </a:lstStyle>
          <a:p xmlns:a="http://schemas.openxmlformats.org/drawingml/2006/main">
            <a:pPr>
              <a:defRPr sz="1350" b="0">
                <a:solidFill>
                  <a:srgbClr val="626662"/>
                </a:solidFill>
                <a:latin typeface="Aptos"/>
                <a:ea typeface="Aptos"/>
                <a:cs typeface="Aptos"/>
              </a:defRPr>
            </a:pPr>
            <a:r>
              <a:rPr sz="1350" b="0">
                <a:solidFill>
                  <a:srgbClr val="626662"/>
                </a:solidFill>
                <a:latin typeface="Aptos"/>
                <a:ea typeface="Aptos"/>
                <a:cs typeface="Aptos"/>
              </a:rPr>
              <a:t>Octobre 2026</a:t>
            </a:r>
          </a:p>
        </p:txBody>
      </p:sp>
      <p:pic>
        <p:nvPicPr>
          <p:cNvPr id="2" name="">
            <a:extLst xmlns:a="http://schemas.openxmlformats.org/drawingml/2006/main">
              <a:ext uri="{FF2B5EF4-FFF2-40B4-BE49-F238E27FC236}">
                <a16:creationId xmlns:a16="http://schemas.microsoft.com/office/drawing/2014/main" id="{F70F898B-0ACA-464D-A23C-1B5AEA71528E}"/>
              </a:ext>
            </a:extLst>
          </p:cNvPr>
          <p:cNvPicPr>
            <a:picLocks xmlns:a="http://schemas.openxmlformats.org/drawingml/2006/main" noChangeAspect="1"/>
          </p:cNvPicPr>
          <p:nvPr/>
        </p:nvPicPr>
        <p:blipFill>
          <a:blip xmlns:r="http://schemas.openxmlformats.org/officeDocument/2006/relationships" xmlns:a="http://schemas.openxmlformats.org/drawingml/2006/main" r:embed="Rdb719e8c703a4584"/>
          <a:stretch xmlns:a="http://schemas.openxmlformats.org/drawingml/2006/main"/>
        </p:blipFill>
        <p:spPr>
          <a:xfrm xmlns:a="http://schemas.openxmlformats.org/drawingml/2006/main">
            <a:off x="9763193" y="238125"/>
            <a:ext cx="1904864" cy="41176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975C0A79-0864-464A-BD0E-0F7DCC8D6A15}"/>
              </a:ext>
            </a:extLst>
          </p:cNvPr>
          <p:cNvSpPr>
            <a:spLocks xmlns:a="http://schemas.openxmlformats.org/drawingml/2006/main" noGrp="1"/>
          </p:cNvSpPr>
          <p:nvPr/>
        </p:nvSpPr>
        <p:spPr>
          <a:xfrm xmlns:a="http://schemas.openxmlformats.org/drawingml/2006/main">
            <a:off x="533400" y="9048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E2E2E"/>
                </a:solidFill>
                <a:latin typeface="Aptos"/>
                <a:ea typeface="Aptos"/>
                <a:cs typeface="Aptos"/>
              </a:defRPr>
            </a:defPPr>
          </a:lstStyle>
          <a:p xmlns:a="http://schemas.openxmlformats.org/drawingml/2006/main">
            <a:pPr>
              <a:defRPr sz="3150" b="1">
                <a:solidFill>
                  <a:srgbClr val="2E2E2E"/>
                </a:solidFill>
                <a:latin typeface="Aptos"/>
                <a:ea typeface="Aptos"/>
                <a:cs typeface="Aptos"/>
              </a:defRPr>
            </a:pPr>
            <a:r>
              <a:rPr sz="3150" b="1">
                <a:solidFill>
                  <a:srgbClr val="2E2E2E"/>
                </a:solidFill>
                <a:latin typeface="Aptos"/>
                <a:ea typeface="Aptos"/>
                <a:cs typeface="Aptos"/>
              </a:rPr>
              <a:t>TNFD, LEAP, ENCORE : connus ou utilisés ?</a:t>
            </a:r>
          </a:p>
        </p:txBody>
      </p:sp>
      <p:sp>
        <p:nvSpPr>
          <p:cNvPr id="4" name="">
            <a:extLst xmlns:a="http://schemas.openxmlformats.org/drawingml/2006/main">
              <a:ext uri="{FF2B5EF4-FFF2-40B4-BE49-F238E27FC236}">
                <a16:creationId xmlns:a16="http://schemas.microsoft.com/office/drawing/2014/main" id="{6BF99120-BFEE-4C58-8022-97973BE18F39}"/>
              </a:ext>
            </a:extLst>
          </p:cNvPr>
          <p:cNvSpPr>
            <a:spLocks xmlns:a="http://schemas.openxmlformats.org/drawingml/2006/main" noGrp="1"/>
          </p:cNvSpPr>
          <p:nvPr/>
        </p:nvSpPr>
        <p:spPr>
          <a:xfrm xmlns:a="http://schemas.openxmlformats.org/drawingml/2006/main">
            <a:off x="533400" y="6400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26662"/>
                </a:solidFill>
                <a:latin typeface="Aptos"/>
                <a:ea typeface="Aptos"/>
                <a:cs typeface="Aptos"/>
              </a:defRPr>
            </a:defPPr>
          </a:lstStyle>
          <a:p xmlns:a="http://schemas.openxmlformats.org/drawingml/2006/main">
            <a:pPr>
              <a:defRPr sz="1050" b="0">
                <a:solidFill>
                  <a:srgbClr val="626662"/>
                </a:solidFill>
                <a:latin typeface="Aptos"/>
                <a:ea typeface="Aptos"/>
                <a:cs typeface="Aptos"/>
              </a:defRPr>
            </a:pPr>
            <a:r>
              <a:rPr sz="1050" b="0">
                <a:solidFill>
                  <a:srgbClr val="626662"/>
                </a:solidFill>
                <a:latin typeface="Aptos"/>
                <a:ea typeface="Aptos"/>
                <a:cs typeface="Aptos"/>
              </a:rPr>
              <a:t>Source : Greenance / Junior ESSEC, enquête 2026 · Q9–Q11 · n = 81 · Données déclaratives</a:t>
            </a:r>
          </a:p>
        </p:txBody>
      </p:sp>
      <p:sp>
        <p:nvSpPr>
          <p:cNvPr id="5" name="">
            <a:extLst xmlns:a="http://schemas.openxmlformats.org/drawingml/2006/main">
              <a:ext uri="{FF2B5EF4-FFF2-40B4-BE49-F238E27FC236}">
                <a16:creationId xmlns:a16="http://schemas.microsoft.com/office/drawing/2014/main" id="{675FB3CB-AD11-46C4-B30A-1709ADF0CD31}"/>
              </a:ext>
            </a:extLst>
          </p:cNvPr>
          <p:cNvSpPr>
            <a:spLocks xmlns:a="http://schemas.openxmlformats.org/drawingml/2006/main" noGrp="1"/>
          </p:cNvSpPr>
          <p:nvPr/>
        </p:nvSpPr>
        <p:spPr>
          <a:xfrm xmlns:a="http://schemas.openxmlformats.org/drawingml/2006/main">
            <a:off x="11239500" y="6400800"/>
            <a:ext cx="419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26662"/>
                </a:solidFill>
                <a:latin typeface="Aptos"/>
                <a:ea typeface="Aptos"/>
                <a:cs typeface="Aptos"/>
              </a:defRPr>
            </a:defPPr>
          </a:lstStyle>
          <a:p xmlns:a="http://schemas.openxmlformats.org/drawingml/2006/main">
            <a:pPr>
              <a:defRPr sz="1050" b="0">
                <a:solidFill>
                  <a:srgbClr val="626662"/>
                </a:solidFill>
                <a:latin typeface="Aptos"/>
                <a:ea typeface="Aptos"/>
                <a:cs typeface="Aptos"/>
              </a:defRPr>
            </a:pPr>
            <a:r>
              <a:rPr sz="1050" b="0">
                <a:solidFill>
                  <a:srgbClr val="626662"/>
                </a:solidFill>
                <a:latin typeface="Aptos"/>
                <a:ea typeface="Aptos"/>
                <a:cs typeface="Aptos"/>
              </a:rPr>
              <a:t>05</a:t>
            </a:r>
          </a:p>
        </p:txBody>
      </p:sp>
      <p:graphicFrame>
        <p:nvGraphicFramePr>
          <p:cNvPr id="6" name="Chart">
            <a:extLst xmlns:a="http://schemas.openxmlformats.org/drawingml/2006/main">
              <a:ext uri="{FF2B5EF4-FFF2-40B4-BE49-F238E27FC236}">
                <a16:creationId xmlns:a16="http://schemas.microsoft.com/office/drawing/2014/main" id="{6BA83909-BE77-403A-BAB2-6EADF38D04C0}"/>
              </a:ext>
            </a:extLst>
          </p:cNvPr>
          <p:cNvGraphicFramePr/>
          <p:nvPr/>
        </p:nvGraphicFramePr>
        <p:xfrm>
          <a:off xmlns:a="http://schemas.openxmlformats.org/drawingml/2006/main" x="857250" y="2028825"/>
          <a:ext xmlns:a="http://schemas.openxmlformats.org/drawingml/2006/main" cx="10477500" cy="3333750"/>
        </p:xfrm>
        <a:graphic xmlns:a="http://schemas.openxmlformats.org/drawingml/2006/main">
          <a:graphicData uri="http://schemas.openxmlformats.org/drawingml/2006/chart">
            <c:chart xmlns:r="http://schemas.openxmlformats.org/officeDocument/2006/relationships" xmlns:c="http://schemas.openxmlformats.org/drawingml/2006/chart" r:id="R002eb407bb0f40e9"/>
          </a:graphicData>
        </a:graphic>
      </p:graphicFrame>
      <p:sp>
        <p:nvSpPr>
          <p:cNvPr id="7" name="">
            <a:extLst xmlns:a="http://schemas.openxmlformats.org/drawingml/2006/main">
              <a:ext uri="{FF2B5EF4-FFF2-40B4-BE49-F238E27FC236}">
                <a16:creationId xmlns:a16="http://schemas.microsoft.com/office/drawing/2014/main" id="{0150CBAB-9F71-4E62-A310-826ADAD546E5}"/>
              </a:ext>
            </a:extLst>
          </p:cNvPr>
          <p:cNvSpPr>
            <a:spLocks xmlns:a="http://schemas.openxmlformats.org/drawingml/2006/main" noGrp="1"/>
          </p:cNvSpPr>
          <p:nvPr/>
        </p:nvSpPr>
        <p:spPr>
          <a:xfrm xmlns:a="http://schemas.openxmlformats.org/drawingml/2006/main">
            <a:off x="533400" y="5391150"/>
            <a:ext cx="11125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26662"/>
                </a:solidFill>
                <a:latin typeface="Aptos"/>
                <a:ea typeface="Aptos"/>
                <a:cs typeface="Aptos"/>
              </a:defRPr>
            </a:defPPr>
          </a:lstStyle>
          <a:p xmlns:a="http://schemas.openxmlformats.org/drawingml/2006/main">
            <a:pPr>
              <a:defRPr sz="1350" b="0">
                <a:solidFill>
                  <a:srgbClr val="626662"/>
                </a:solidFill>
                <a:latin typeface="Aptos"/>
                <a:ea typeface="Aptos"/>
                <a:cs typeface="Aptos"/>
              </a:defRPr>
            </a:pPr>
            <a:r>
              <a:rPr sz="1350" b="0">
                <a:solidFill>
                  <a:srgbClr val="626662"/>
                </a:solidFill>
                <a:latin typeface="Aptos"/>
                <a:ea typeface="Aptos"/>
                <a:cs typeface="Aptos"/>
              </a:rPr>
              <a:t>L’usage est inclus dans la connaissance. Cadre TNFD · méthode LEAP · base sectorielle ENCORE.</a:t>
            </a:r>
          </a:p>
        </p:txBody>
      </p:sp>
      <p:sp>
        <p:nvSpPr>
          <p:cNvPr id="8" name="">
            <a:extLst xmlns:a="http://schemas.openxmlformats.org/drawingml/2006/main">
              <a:ext uri="{FF2B5EF4-FFF2-40B4-BE49-F238E27FC236}">
                <a16:creationId xmlns:a16="http://schemas.microsoft.com/office/drawing/2014/main" id="{42CAC805-BD5C-404B-8F59-D5CBB12A0BEA}"/>
              </a:ext>
            </a:extLst>
          </p:cNvPr>
          <p:cNvSpPr>
            <a:spLocks xmlns:a="http://schemas.openxmlformats.org/drawingml/2006/main" noGrp="1"/>
          </p:cNvSpPr>
          <p:nvPr/>
        </p:nvSpPr>
        <p:spPr>
          <a:xfrm xmlns:a="http://schemas.openxmlformats.org/drawingml/2006/main">
            <a:off x="533400" y="5743575"/>
            <a:ext cx="111252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4E8460"/>
                </a:solidFill>
                <a:latin typeface="Aptos"/>
                <a:ea typeface="Aptos"/>
                <a:cs typeface="Aptos"/>
              </a:defRPr>
            </a:defPPr>
          </a:lstStyle>
          <a:p xmlns:a="http://schemas.openxmlformats.org/drawingml/2006/main">
            <a:pPr>
              <a:defRPr sz="1800" b="1">
                <a:solidFill>
                  <a:srgbClr val="4E8460"/>
                </a:solidFill>
                <a:latin typeface="Aptos"/>
                <a:ea typeface="Aptos"/>
                <a:cs typeface="Aptos"/>
              </a:defRPr>
            </a:pPr>
            <a:r>
              <a:rPr sz="1800" b="1">
                <a:solidFill>
                  <a:srgbClr val="4E8460"/>
                </a:solidFill>
                <a:latin typeface="Aptos"/>
                <a:ea typeface="Aptos"/>
                <a:cs typeface="Aptos"/>
              </a:rPr>
              <a:t>L’usage déclaré va de 7,4 % (TNFD) à 16,0 % (ENCORE).</a:t>
            </a:r>
          </a:p>
        </p:txBody>
      </p:sp>
    </p:spTree>
    <p:extLst>
      <p:ext uri="{BB962C8B-B14F-4D97-AF65-F5344CB8AC3E}">
        <p14:creationId xmlns:p14="http://schemas.microsoft.com/office/powerpoint/2010/main" val="144113619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229267C-2216-4611-A8B0-7E801E448EB0}"/>
              </a:ext>
            </a:extLst>
          </p:cNvPr>
          <p:cNvSpPr>
            <a:spLocks xmlns:a="http://schemas.openxmlformats.org/drawingml/2006/main" noGrp="1"/>
          </p:cNvSpPr>
          <p:nvPr/>
        </p:nvSpPr>
        <p:spPr>
          <a:xfrm xmlns:a="http://schemas.openxmlformats.org/drawingml/2006/main">
            <a:off x="533400" y="266700"/>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26662"/>
                </a:solidFill>
                <a:latin typeface="Aptos"/>
                <a:ea typeface="Aptos"/>
                <a:cs typeface="Aptos"/>
              </a:defRPr>
            </a:defPPr>
          </a:lstStyle>
          <a:p xmlns:a="http://schemas.openxmlformats.org/drawingml/2006/main">
            <a:pPr>
              <a:defRPr sz="1350" b="0">
                <a:solidFill>
                  <a:srgbClr val="626662"/>
                </a:solidFill>
                <a:latin typeface="Aptos"/>
                <a:ea typeface="Aptos"/>
                <a:cs typeface="Aptos"/>
              </a:defRPr>
            </a:pPr>
            <a:r>
              <a:rPr sz="1350" b="0">
                <a:solidFill>
                  <a:srgbClr val="626662"/>
                </a:solidFill>
                <a:latin typeface="Aptos"/>
                <a:ea typeface="Aptos"/>
                <a:cs typeface="Aptos"/>
              </a:rPr>
              <a:t>Octobre 2026</a:t>
            </a:r>
          </a:p>
        </p:txBody>
      </p:sp>
      <p:pic>
        <p:nvPicPr>
          <p:cNvPr id="2" name="">
            <a:extLst xmlns:a="http://schemas.openxmlformats.org/drawingml/2006/main">
              <a:ext uri="{FF2B5EF4-FFF2-40B4-BE49-F238E27FC236}">
                <a16:creationId xmlns:a16="http://schemas.microsoft.com/office/drawing/2014/main" id="{4F47BC97-5112-4B38-8A59-020CD2B3BF3B}"/>
              </a:ext>
            </a:extLst>
          </p:cNvPr>
          <p:cNvPicPr>
            <a:picLocks xmlns:a="http://schemas.openxmlformats.org/drawingml/2006/main" noChangeAspect="1"/>
          </p:cNvPicPr>
          <p:nvPr/>
        </p:nvPicPr>
        <p:blipFill>
          <a:blip xmlns:r="http://schemas.openxmlformats.org/officeDocument/2006/relationships" xmlns:a="http://schemas.openxmlformats.org/drawingml/2006/main" r:embed="Race3a37116f2468d"/>
          <a:stretch xmlns:a="http://schemas.openxmlformats.org/drawingml/2006/main"/>
        </p:blipFill>
        <p:spPr>
          <a:xfrm xmlns:a="http://schemas.openxmlformats.org/drawingml/2006/main">
            <a:off x="9763193" y="238125"/>
            <a:ext cx="1904864" cy="41176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E0F11346-53FB-4828-940A-F541AFF8412A}"/>
              </a:ext>
            </a:extLst>
          </p:cNvPr>
          <p:cNvSpPr>
            <a:spLocks xmlns:a="http://schemas.openxmlformats.org/drawingml/2006/main" noGrp="1"/>
          </p:cNvSpPr>
          <p:nvPr/>
        </p:nvSpPr>
        <p:spPr>
          <a:xfrm xmlns:a="http://schemas.openxmlformats.org/drawingml/2006/main">
            <a:off x="533400" y="9048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E2E2E"/>
                </a:solidFill>
                <a:latin typeface="Aptos"/>
                <a:ea typeface="Aptos"/>
                <a:cs typeface="Aptos"/>
              </a:defRPr>
            </a:defPPr>
          </a:lstStyle>
          <a:p xmlns:a="http://schemas.openxmlformats.org/drawingml/2006/main">
            <a:pPr>
              <a:defRPr sz="3150" b="1">
                <a:solidFill>
                  <a:srgbClr val="2E2E2E"/>
                </a:solidFill>
                <a:latin typeface="Aptos"/>
                <a:ea typeface="Aptos"/>
                <a:cs typeface="Aptos"/>
              </a:defRPr>
            </a:pPr>
            <a:r>
              <a:rPr sz="3150" b="1">
                <a:solidFill>
                  <a:srgbClr val="2E2E2E"/>
                </a:solidFill>
                <a:latin typeface="Aptos"/>
                <a:ea typeface="Aptos"/>
                <a:cs typeface="Aptos"/>
              </a:rPr>
              <a:t>Quel est le principal frein déclaré ?</a:t>
            </a:r>
          </a:p>
        </p:txBody>
      </p:sp>
      <p:sp>
        <p:nvSpPr>
          <p:cNvPr id="4" name="">
            <a:extLst xmlns:a="http://schemas.openxmlformats.org/drawingml/2006/main">
              <a:ext uri="{FF2B5EF4-FFF2-40B4-BE49-F238E27FC236}">
                <a16:creationId xmlns:a16="http://schemas.microsoft.com/office/drawing/2014/main" id="{9C6D3C34-B976-406A-A862-DD6F4758653E}"/>
              </a:ext>
            </a:extLst>
          </p:cNvPr>
          <p:cNvSpPr>
            <a:spLocks xmlns:a="http://schemas.openxmlformats.org/drawingml/2006/main" noGrp="1"/>
          </p:cNvSpPr>
          <p:nvPr/>
        </p:nvSpPr>
        <p:spPr>
          <a:xfrm xmlns:a="http://schemas.openxmlformats.org/drawingml/2006/main">
            <a:off x="533400" y="6400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26662"/>
                </a:solidFill>
                <a:latin typeface="Aptos"/>
                <a:ea typeface="Aptos"/>
                <a:cs typeface="Aptos"/>
              </a:defRPr>
            </a:defPPr>
          </a:lstStyle>
          <a:p xmlns:a="http://schemas.openxmlformats.org/drawingml/2006/main">
            <a:pPr>
              <a:defRPr sz="1050" b="0">
                <a:solidFill>
                  <a:srgbClr val="626662"/>
                </a:solidFill>
                <a:latin typeface="Aptos"/>
                <a:ea typeface="Aptos"/>
                <a:cs typeface="Aptos"/>
              </a:defRPr>
            </a:pPr>
            <a:r>
              <a:rPr sz="1050" b="0">
                <a:solidFill>
                  <a:srgbClr val="626662"/>
                </a:solidFill>
                <a:latin typeface="Aptos"/>
                <a:ea typeface="Aptos"/>
                <a:cs typeface="Aptos"/>
              </a:rPr>
              <a:t>Source : Greenance / Junior ESSEC, enquête 2026 · Q14 · réponse unique · n = 81 · Données déclaratives</a:t>
            </a:r>
          </a:p>
        </p:txBody>
      </p:sp>
      <p:sp>
        <p:nvSpPr>
          <p:cNvPr id="5" name="">
            <a:extLst xmlns:a="http://schemas.openxmlformats.org/drawingml/2006/main">
              <a:ext uri="{FF2B5EF4-FFF2-40B4-BE49-F238E27FC236}">
                <a16:creationId xmlns:a16="http://schemas.microsoft.com/office/drawing/2014/main" id="{CB331B27-B69C-466D-B5D2-0FD778FF62DA}"/>
              </a:ext>
            </a:extLst>
          </p:cNvPr>
          <p:cNvSpPr>
            <a:spLocks xmlns:a="http://schemas.openxmlformats.org/drawingml/2006/main" noGrp="1"/>
          </p:cNvSpPr>
          <p:nvPr/>
        </p:nvSpPr>
        <p:spPr>
          <a:xfrm xmlns:a="http://schemas.openxmlformats.org/drawingml/2006/main">
            <a:off x="11239500" y="6400800"/>
            <a:ext cx="419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26662"/>
                </a:solidFill>
                <a:latin typeface="Aptos"/>
                <a:ea typeface="Aptos"/>
                <a:cs typeface="Aptos"/>
              </a:defRPr>
            </a:defPPr>
          </a:lstStyle>
          <a:p xmlns:a="http://schemas.openxmlformats.org/drawingml/2006/main">
            <a:pPr>
              <a:defRPr sz="1050" b="0">
                <a:solidFill>
                  <a:srgbClr val="626662"/>
                </a:solidFill>
                <a:latin typeface="Aptos"/>
                <a:ea typeface="Aptos"/>
                <a:cs typeface="Aptos"/>
              </a:defRPr>
            </a:pPr>
            <a:r>
              <a:rPr sz="1050" b="0">
                <a:solidFill>
                  <a:srgbClr val="626662"/>
                </a:solidFill>
                <a:latin typeface="Aptos"/>
                <a:ea typeface="Aptos"/>
                <a:cs typeface="Aptos"/>
              </a:rPr>
              <a:t>06</a:t>
            </a:r>
          </a:p>
        </p:txBody>
      </p:sp>
      <p:graphicFrame>
        <p:nvGraphicFramePr>
          <p:cNvPr id="6" name="Chart">
            <a:extLst xmlns:a="http://schemas.openxmlformats.org/drawingml/2006/main">
              <a:ext uri="{FF2B5EF4-FFF2-40B4-BE49-F238E27FC236}">
                <a16:creationId xmlns:a16="http://schemas.microsoft.com/office/drawing/2014/main" id="{A2E7DF4C-B193-4409-BA3E-32C73443B965}"/>
              </a:ext>
            </a:extLst>
          </p:cNvPr>
          <p:cNvGraphicFramePr/>
          <p:nvPr/>
        </p:nvGraphicFramePr>
        <p:xfrm>
          <a:off xmlns:a="http://schemas.openxmlformats.org/drawingml/2006/main" x="533400" y="2000250"/>
          <a:ext xmlns:a="http://schemas.openxmlformats.org/drawingml/2006/main" cx="10668000" cy="3648075"/>
        </p:xfrm>
        <a:graphic xmlns:a="http://schemas.openxmlformats.org/drawingml/2006/main">
          <a:graphicData uri="http://schemas.openxmlformats.org/drawingml/2006/chart">
            <c:chart xmlns:r="http://schemas.openxmlformats.org/officeDocument/2006/relationships" xmlns:c="http://schemas.openxmlformats.org/drawingml/2006/chart" r:id="R24899139c5c94ab4"/>
          </a:graphicData>
        </a:graphic>
      </p:graphicFrame>
      <p:sp>
        <p:nvSpPr>
          <p:cNvPr id="7" name="">
            <a:extLst xmlns:a="http://schemas.openxmlformats.org/drawingml/2006/main">
              <a:ext uri="{FF2B5EF4-FFF2-40B4-BE49-F238E27FC236}">
                <a16:creationId xmlns:a16="http://schemas.microsoft.com/office/drawing/2014/main" id="{2BFD59C3-2A8B-4573-B1D2-ED8D0116E672}"/>
              </a:ext>
            </a:extLst>
          </p:cNvPr>
          <p:cNvSpPr>
            <a:spLocks xmlns:a="http://schemas.openxmlformats.org/drawingml/2006/main" noGrp="1"/>
          </p:cNvSpPr>
          <p:nvPr/>
        </p:nvSpPr>
        <p:spPr>
          <a:xfrm xmlns:a="http://schemas.openxmlformats.org/drawingml/2006/main">
            <a:off x="533400" y="5743575"/>
            <a:ext cx="111252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4E8460"/>
                </a:solidFill>
                <a:latin typeface="Aptos"/>
                <a:ea typeface="Aptos"/>
                <a:cs typeface="Aptos"/>
              </a:defRPr>
            </a:defPPr>
          </a:lstStyle>
          <a:p xmlns:a="http://schemas.openxmlformats.org/drawingml/2006/main">
            <a:pPr>
              <a:defRPr sz="1800" b="1">
                <a:solidFill>
                  <a:srgbClr val="4E8460"/>
                </a:solidFill>
                <a:latin typeface="Aptos"/>
                <a:ea typeface="Aptos"/>
                <a:cs typeface="Aptos"/>
              </a:defRPr>
            </a:pPr>
            <a:r>
              <a:rPr sz="1800" b="1">
                <a:solidFill>
                  <a:srgbClr val="4E8460"/>
                </a:solidFill>
                <a:latin typeface="Aptos"/>
                <a:ea typeface="Aptos"/>
                <a:cs typeface="Aptos"/>
              </a:rPr>
              <a:t>32,1 % (26) citent d’abord le manque de données fiables à l’échelle du site.</a:t>
            </a:r>
          </a:p>
        </p:txBody>
      </p:sp>
    </p:spTree>
    <p:extLst>
      <p:ext uri="{BB962C8B-B14F-4D97-AF65-F5344CB8AC3E}">
        <p14:creationId xmlns:p14="http://schemas.microsoft.com/office/powerpoint/2010/main" val="189542486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54D4F3F-72D7-42E7-BE3D-FDA16B369B6B}"/>
              </a:ext>
            </a:extLst>
          </p:cNvPr>
          <p:cNvSpPr>
            <a:spLocks xmlns:a="http://schemas.openxmlformats.org/drawingml/2006/main" noGrp="1"/>
          </p:cNvSpPr>
          <p:nvPr/>
        </p:nvSpPr>
        <p:spPr>
          <a:xfrm xmlns:a="http://schemas.openxmlformats.org/drawingml/2006/main">
            <a:off x="533400" y="266700"/>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26662"/>
                </a:solidFill>
                <a:latin typeface="Aptos"/>
                <a:ea typeface="Aptos"/>
                <a:cs typeface="Aptos"/>
              </a:defRPr>
            </a:defPPr>
          </a:lstStyle>
          <a:p xmlns:a="http://schemas.openxmlformats.org/drawingml/2006/main">
            <a:pPr>
              <a:defRPr sz="1350" b="0">
                <a:solidFill>
                  <a:srgbClr val="626662"/>
                </a:solidFill>
                <a:latin typeface="Aptos"/>
                <a:ea typeface="Aptos"/>
                <a:cs typeface="Aptos"/>
              </a:defRPr>
            </a:pPr>
            <a:r>
              <a:rPr sz="1350" b="0">
                <a:solidFill>
                  <a:srgbClr val="626662"/>
                </a:solidFill>
                <a:latin typeface="Aptos"/>
                <a:ea typeface="Aptos"/>
                <a:cs typeface="Aptos"/>
              </a:rPr>
              <a:t>Octobre 2026</a:t>
            </a:r>
          </a:p>
        </p:txBody>
      </p:sp>
      <p:pic>
        <p:nvPicPr>
          <p:cNvPr id="2" name="">
            <a:extLst xmlns:a="http://schemas.openxmlformats.org/drawingml/2006/main">
              <a:ext uri="{FF2B5EF4-FFF2-40B4-BE49-F238E27FC236}">
                <a16:creationId xmlns:a16="http://schemas.microsoft.com/office/drawing/2014/main" id="{359061E4-582B-4D73-AB2E-B0A137EB90ED}"/>
              </a:ext>
            </a:extLst>
          </p:cNvPr>
          <p:cNvPicPr>
            <a:picLocks xmlns:a="http://schemas.openxmlformats.org/drawingml/2006/main" noChangeAspect="1"/>
          </p:cNvPicPr>
          <p:nvPr/>
        </p:nvPicPr>
        <p:blipFill>
          <a:blip xmlns:r="http://schemas.openxmlformats.org/officeDocument/2006/relationships" xmlns:a="http://schemas.openxmlformats.org/drawingml/2006/main" r:embed="Ra7cba2320edd45a6"/>
          <a:stretch xmlns:a="http://schemas.openxmlformats.org/drawingml/2006/main"/>
        </p:blipFill>
        <p:spPr>
          <a:xfrm xmlns:a="http://schemas.openxmlformats.org/drawingml/2006/main">
            <a:off x="9763193" y="238125"/>
            <a:ext cx="1904864" cy="41176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C978C2E-2CEA-4A5E-81A8-7B90E13FF38C}"/>
              </a:ext>
            </a:extLst>
          </p:cNvPr>
          <p:cNvSpPr>
            <a:spLocks xmlns:a="http://schemas.openxmlformats.org/drawingml/2006/main" noGrp="1"/>
          </p:cNvSpPr>
          <p:nvPr/>
        </p:nvSpPr>
        <p:spPr>
          <a:xfrm xmlns:a="http://schemas.openxmlformats.org/drawingml/2006/main">
            <a:off x="533400" y="9048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E2E2E"/>
                </a:solidFill>
                <a:latin typeface="Aptos"/>
                <a:ea typeface="Aptos"/>
                <a:cs typeface="Aptos"/>
              </a:defRPr>
            </a:defPPr>
          </a:lstStyle>
          <a:p xmlns:a="http://schemas.openxmlformats.org/drawingml/2006/main">
            <a:pPr>
              <a:defRPr sz="3150" b="1">
                <a:solidFill>
                  <a:srgbClr val="2E2E2E"/>
                </a:solidFill>
                <a:latin typeface="Aptos"/>
                <a:ea typeface="Aptos"/>
                <a:cs typeface="Aptos"/>
              </a:defRPr>
            </a:pPr>
            <a:r>
              <a:rPr sz="3150" b="1">
                <a:solidFill>
                  <a:srgbClr val="2E2E2E"/>
                </a:solidFill>
                <a:latin typeface="Aptos"/>
                <a:ea typeface="Aptos"/>
                <a:cs typeface="Aptos"/>
              </a:rPr>
              <a:t>Quel format privilégier pour le crédit ?</a:t>
            </a:r>
          </a:p>
        </p:txBody>
      </p:sp>
      <p:sp>
        <p:nvSpPr>
          <p:cNvPr id="4" name="">
            <a:extLst xmlns:a="http://schemas.openxmlformats.org/drawingml/2006/main">
              <a:ext uri="{FF2B5EF4-FFF2-40B4-BE49-F238E27FC236}">
                <a16:creationId xmlns:a16="http://schemas.microsoft.com/office/drawing/2014/main" id="{900AB161-8643-4BD5-B59E-1E702BDCB103}"/>
              </a:ext>
            </a:extLst>
          </p:cNvPr>
          <p:cNvSpPr>
            <a:spLocks xmlns:a="http://schemas.openxmlformats.org/drawingml/2006/main" noGrp="1"/>
          </p:cNvSpPr>
          <p:nvPr/>
        </p:nvSpPr>
        <p:spPr>
          <a:xfrm xmlns:a="http://schemas.openxmlformats.org/drawingml/2006/main">
            <a:off x="533400" y="6400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26662"/>
                </a:solidFill>
                <a:latin typeface="Aptos"/>
                <a:ea typeface="Aptos"/>
                <a:cs typeface="Aptos"/>
              </a:defRPr>
            </a:defPPr>
          </a:lstStyle>
          <a:p xmlns:a="http://schemas.openxmlformats.org/drawingml/2006/main">
            <a:pPr>
              <a:defRPr sz="1050" b="0">
                <a:solidFill>
                  <a:srgbClr val="626662"/>
                </a:solidFill>
                <a:latin typeface="Aptos"/>
                <a:ea typeface="Aptos"/>
                <a:cs typeface="Aptos"/>
              </a:defRPr>
            </a:pPr>
            <a:r>
              <a:rPr sz="1050" b="0">
                <a:solidFill>
                  <a:srgbClr val="626662"/>
                </a:solidFill>
                <a:latin typeface="Aptos"/>
                <a:ea typeface="Aptos"/>
                <a:cs typeface="Aptos"/>
              </a:rPr>
              <a:t>Source : Greenance / Junior ESSEC, enquête 2026 · Q15 · n = 81 · Données déclaratives</a:t>
            </a:r>
          </a:p>
        </p:txBody>
      </p:sp>
      <p:sp>
        <p:nvSpPr>
          <p:cNvPr id="5" name="">
            <a:extLst xmlns:a="http://schemas.openxmlformats.org/drawingml/2006/main">
              <a:ext uri="{FF2B5EF4-FFF2-40B4-BE49-F238E27FC236}">
                <a16:creationId xmlns:a16="http://schemas.microsoft.com/office/drawing/2014/main" id="{B12EE0EA-03CD-4059-B50F-EFA35643A08D}"/>
              </a:ext>
            </a:extLst>
          </p:cNvPr>
          <p:cNvSpPr>
            <a:spLocks xmlns:a="http://schemas.openxmlformats.org/drawingml/2006/main" noGrp="1"/>
          </p:cNvSpPr>
          <p:nvPr/>
        </p:nvSpPr>
        <p:spPr>
          <a:xfrm xmlns:a="http://schemas.openxmlformats.org/drawingml/2006/main">
            <a:off x="11239500" y="6400800"/>
            <a:ext cx="419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26662"/>
                </a:solidFill>
                <a:latin typeface="Aptos"/>
                <a:ea typeface="Aptos"/>
                <a:cs typeface="Aptos"/>
              </a:defRPr>
            </a:defPPr>
          </a:lstStyle>
          <a:p xmlns:a="http://schemas.openxmlformats.org/drawingml/2006/main">
            <a:pPr>
              <a:defRPr sz="1050" b="0">
                <a:solidFill>
                  <a:srgbClr val="626662"/>
                </a:solidFill>
                <a:latin typeface="Aptos"/>
                <a:ea typeface="Aptos"/>
                <a:cs typeface="Aptos"/>
              </a:defRPr>
            </a:pPr>
            <a:r>
              <a:rPr sz="1050" b="0">
                <a:solidFill>
                  <a:srgbClr val="626662"/>
                </a:solidFill>
                <a:latin typeface="Aptos"/>
                <a:ea typeface="Aptos"/>
                <a:cs typeface="Aptos"/>
              </a:rPr>
              <a:t>07</a:t>
            </a:r>
          </a:p>
        </p:txBody>
      </p:sp>
      <p:graphicFrame>
        <p:nvGraphicFramePr>
          <p:cNvPr id="6" name="Chart">
            <a:extLst xmlns:a="http://schemas.openxmlformats.org/drawingml/2006/main">
              <a:ext uri="{FF2B5EF4-FFF2-40B4-BE49-F238E27FC236}">
                <a16:creationId xmlns:a16="http://schemas.microsoft.com/office/drawing/2014/main" id="{5E2CC5BE-72A0-4667-A39F-91D97131FAFD}"/>
              </a:ext>
            </a:extLst>
          </p:cNvPr>
          <p:cNvGraphicFramePr/>
          <p:nvPr/>
        </p:nvGraphicFramePr>
        <p:xfrm>
          <a:off xmlns:a="http://schemas.openxmlformats.org/drawingml/2006/main" x="533400" y="2095500"/>
          <a:ext xmlns:a="http://schemas.openxmlformats.org/drawingml/2006/main" cx="10668000" cy="3333750"/>
        </p:xfrm>
        <a:graphic xmlns:a="http://schemas.openxmlformats.org/drawingml/2006/main">
          <a:graphicData uri="http://schemas.openxmlformats.org/drawingml/2006/chart">
            <c:chart xmlns:r="http://schemas.openxmlformats.org/officeDocument/2006/relationships" xmlns:c="http://schemas.openxmlformats.org/drawingml/2006/chart" r:id="R29c8cd009582461b"/>
          </a:graphicData>
        </a:graphic>
      </p:graphicFrame>
      <p:sp>
        <p:nvSpPr>
          <p:cNvPr id="7" name="">
            <a:extLst xmlns:a="http://schemas.openxmlformats.org/drawingml/2006/main">
              <a:ext uri="{FF2B5EF4-FFF2-40B4-BE49-F238E27FC236}">
                <a16:creationId xmlns:a16="http://schemas.microsoft.com/office/drawing/2014/main" id="{D0EBB5D2-160C-49AE-80DD-D912B8D22E6C}"/>
              </a:ext>
            </a:extLst>
          </p:cNvPr>
          <p:cNvSpPr>
            <a:spLocks xmlns:a="http://schemas.openxmlformats.org/drawingml/2006/main" noGrp="1"/>
          </p:cNvSpPr>
          <p:nvPr/>
        </p:nvSpPr>
        <p:spPr>
          <a:xfrm xmlns:a="http://schemas.openxmlformats.org/drawingml/2006/main">
            <a:off x="533400" y="5743575"/>
            <a:ext cx="111252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4E8460"/>
                </a:solidFill>
                <a:latin typeface="Aptos"/>
                <a:ea typeface="Aptos"/>
                <a:cs typeface="Aptos"/>
              </a:defRPr>
            </a:defPPr>
          </a:lstStyle>
          <a:p xmlns:a="http://schemas.openxmlformats.org/drawingml/2006/main">
            <a:pPr>
              <a:defRPr sz="1800" b="1">
                <a:solidFill>
                  <a:srgbClr val="4E8460"/>
                </a:solidFill>
                <a:latin typeface="Aptos"/>
                <a:ea typeface="Aptos"/>
                <a:cs typeface="Aptos"/>
              </a:defRPr>
            </a:pPr>
            <a:r>
              <a:rPr sz="1800" b="1">
                <a:solidFill>
                  <a:srgbClr val="4E8460"/>
                </a:solidFill>
                <a:latin typeface="Aptos"/>
                <a:ea typeface="Aptos"/>
                <a:cs typeface="Aptos"/>
              </a:rPr>
              <a:t>49,4 % (40) préfèrent combiner plusieurs formats.</a:t>
            </a:r>
          </a:p>
        </p:txBody>
      </p:sp>
    </p:spTree>
    <p:extLst>
      <p:ext uri="{BB962C8B-B14F-4D97-AF65-F5344CB8AC3E}">
        <p14:creationId xmlns:p14="http://schemas.microsoft.com/office/powerpoint/2010/main" val="1562671599"/>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12CF15A9-5591-4DF7-8B4B-DDB84DB54A28}"/>
              </a:ext>
            </a:extLst>
          </p:cNvPr>
          <p:cNvSpPr>
            <a:spLocks xmlns:a="http://schemas.openxmlformats.org/drawingml/2006/main" noGrp="1"/>
          </p:cNvSpPr>
          <p:nvPr/>
        </p:nvSpPr>
        <p:spPr>
          <a:xfrm xmlns:a="http://schemas.openxmlformats.org/drawingml/2006/main">
            <a:off x="533400" y="266700"/>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26662"/>
                </a:solidFill>
                <a:latin typeface="Aptos"/>
                <a:ea typeface="Aptos"/>
                <a:cs typeface="Aptos"/>
              </a:defRPr>
            </a:defPPr>
          </a:lstStyle>
          <a:p xmlns:a="http://schemas.openxmlformats.org/drawingml/2006/main">
            <a:pPr>
              <a:defRPr sz="1350" b="0">
                <a:solidFill>
                  <a:srgbClr val="626662"/>
                </a:solidFill>
                <a:latin typeface="Aptos"/>
                <a:ea typeface="Aptos"/>
                <a:cs typeface="Aptos"/>
              </a:defRPr>
            </a:pPr>
            <a:r>
              <a:rPr sz="1350" b="0">
                <a:solidFill>
                  <a:srgbClr val="626662"/>
                </a:solidFill>
                <a:latin typeface="Aptos"/>
                <a:ea typeface="Aptos"/>
                <a:cs typeface="Aptos"/>
              </a:rPr>
              <a:t>Octobre 2026</a:t>
            </a:r>
          </a:p>
        </p:txBody>
      </p:sp>
      <p:pic>
        <p:nvPicPr>
          <p:cNvPr id="2" name="">
            <a:extLst xmlns:a="http://schemas.openxmlformats.org/drawingml/2006/main">
              <a:ext uri="{FF2B5EF4-FFF2-40B4-BE49-F238E27FC236}">
                <a16:creationId xmlns:a16="http://schemas.microsoft.com/office/drawing/2014/main" id="{7A369243-765B-431E-8331-044F7ACE889A}"/>
              </a:ext>
            </a:extLst>
          </p:cNvPr>
          <p:cNvPicPr>
            <a:picLocks xmlns:a="http://schemas.openxmlformats.org/drawingml/2006/main" noChangeAspect="1"/>
          </p:cNvPicPr>
          <p:nvPr/>
        </p:nvPicPr>
        <p:blipFill>
          <a:blip xmlns:r="http://schemas.openxmlformats.org/officeDocument/2006/relationships" xmlns:a="http://schemas.openxmlformats.org/drawingml/2006/main" r:embed="R0ea33df3d43d492b"/>
          <a:stretch xmlns:a="http://schemas.openxmlformats.org/drawingml/2006/main"/>
        </p:blipFill>
        <p:spPr>
          <a:xfrm xmlns:a="http://schemas.openxmlformats.org/drawingml/2006/main">
            <a:off x="9763193" y="238125"/>
            <a:ext cx="1904864" cy="41176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43006BD3-B3AF-47E2-88B1-467F701090F9}"/>
              </a:ext>
            </a:extLst>
          </p:cNvPr>
          <p:cNvSpPr>
            <a:spLocks xmlns:a="http://schemas.openxmlformats.org/drawingml/2006/main" noGrp="1"/>
          </p:cNvSpPr>
          <p:nvPr/>
        </p:nvSpPr>
        <p:spPr>
          <a:xfrm xmlns:a="http://schemas.openxmlformats.org/drawingml/2006/main">
            <a:off x="533400" y="9048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E2E2E"/>
                </a:solidFill>
                <a:latin typeface="Aptos"/>
                <a:ea typeface="Aptos"/>
                <a:cs typeface="Aptos"/>
              </a:defRPr>
            </a:defPPr>
          </a:lstStyle>
          <a:p xmlns:a="http://schemas.openxmlformats.org/drawingml/2006/main">
            <a:pPr>
              <a:defRPr sz="3150" b="1">
                <a:solidFill>
                  <a:srgbClr val="2E2E2E"/>
                </a:solidFill>
                <a:latin typeface="Aptos"/>
                <a:ea typeface="Aptos"/>
                <a:cs typeface="Aptos"/>
              </a:defRPr>
            </a:pPr>
            <a:r>
              <a:rPr sz="3150" b="1">
                <a:solidFill>
                  <a:srgbClr val="2E2E2E"/>
                </a:solidFill>
                <a:latin typeface="Aptos"/>
                <a:ea typeface="Aptos"/>
                <a:cs typeface="Aptos"/>
              </a:rPr>
              <a:t>Des constats aux pistes opérationnelles</a:t>
            </a:r>
          </a:p>
        </p:txBody>
      </p:sp>
      <p:sp>
        <p:nvSpPr>
          <p:cNvPr id="4" name="">
            <a:extLst xmlns:a="http://schemas.openxmlformats.org/drawingml/2006/main">
              <a:ext uri="{FF2B5EF4-FFF2-40B4-BE49-F238E27FC236}">
                <a16:creationId xmlns:a16="http://schemas.microsoft.com/office/drawing/2014/main" id="{3145FB24-DB6D-47A6-83D6-FE694090E1FC}"/>
              </a:ext>
            </a:extLst>
          </p:cNvPr>
          <p:cNvSpPr>
            <a:spLocks xmlns:a="http://schemas.openxmlformats.org/drawingml/2006/main" noGrp="1"/>
          </p:cNvSpPr>
          <p:nvPr/>
        </p:nvSpPr>
        <p:spPr>
          <a:xfrm xmlns:a="http://schemas.openxmlformats.org/drawingml/2006/main">
            <a:off x="533400" y="6400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26662"/>
                </a:solidFill>
                <a:latin typeface="Aptos"/>
                <a:ea typeface="Aptos"/>
                <a:cs typeface="Aptos"/>
              </a:defRPr>
            </a:defPPr>
          </a:lstStyle>
          <a:p xmlns:a="http://schemas.openxmlformats.org/drawingml/2006/main">
            <a:pPr>
              <a:defRPr sz="1050" b="0">
                <a:solidFill>
                  <a:srgbClr val="626662"/>
                </a:solidFill>
                <a:latin typeface="Aptos"/>
                <a:ea typeface="Aptos"/>
                <a:cs typeface="Aptos"/>
              </a:defRPr>
            </a:pPr>
            <a:r>
              <a:rPr sz="1050" b="0">
                <a:solidFill>
                  <a:srgbClr val="626662"/>
                </a:solidFill>
                <a:latin typeface="Aptos"/>
                <a:ea typeface="Aptos"/>
                <a:cs typeface="Aptos"/>
              </a:rPr>
              <a:t>Source : rapport final, conclusion opérationnelle · Pistes proposées, non validation d’un produit</a:t>
            </a:r>
          </a:p>
        </p:txBody>
      </p:sp>
      <p:sp>
        <p:nvSpPr>
          <p:cNvPr id="5" name="">
            <a:extLst xmlns:a="http://schemas.openxmlformats.org/drawingml/2006/main">
              <a:ext uri="{FF2B5EF4-FFF2-40B4-BE49-F238E27FC236}">
                <a16:creationId xmlns:a16="http://schemas.microsoft.com/office/drawing/2014/main" id="{0A785A15-85F0-46D6-8DB4-7D3DFD3DCBC9}"/>
              </a:ext>
            </a:extLst>
          </p:cNvPr>
          <p:cNvSpPr>
            <a:spLocks xmlns:a="http://schemas.openxmlformats.org/drawingml/2006/main" noGrp="1"/>
          </p:cNvSpPr>
          <p:nvPr/>
        </p:nvSpPr>
        <p:spPr>
          <a:xfrm xmlns:a="http://schemas.openxmlformats.org/drawingml/2006/main">
            <a:off x="11239500" y="6400800"/>
            <a:ext cx="419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26662"/>
                </a:solidFill>
                <a:latin typeface="Aptos"/>
                <a:ea typeface="Aptos"/>
                <a:cs typeface="Aptos"/>
              </a:defRPr>
            </a:defPPr>
          </a:lstStyle>
          <a:p xmlns:a="http://schemas.openxmlformats.org/drawingml/2006/main">
            <a:pPr>
              <a:defRPr sz="1050" b="0">
                <a:solidFill>
                  <a:srgbClr val="626662"/>
                </a:solidFill>
                <a:latin typeface="Aptos"/>
                <a:ea typeface="Aptos"/>
                <a:cs typeface="Aptos"/>
              </a:defRPr>
            </a:pPr>
            <a:r>
              <a:rPr sz="1050" b="0">
                <a:solidFill>
                  <a:srgbClr val="626662"/>
                </a:solidFill>
                <a:latin typeface="Aptos"/>
                <a:ea typeface="Aptos"/>
                <a:cs typeface="Aptos"/>
              </a:rPr>
              <a:t>08</a:t>
            </a:r>
          </a:p>
        </p:txBody>
      </p:sp>
      <p:sp>
        <p:nvSpPr>
          <p:cNvPr id="6" name="">
            <a:extLst xmlns:a="http://schemas.openxmlformats.org/drawingml/2006/main">
              <a:ext uri="{FF2B5EF4-FFF2-40B4-BE49-F238E27FC236}">
                <a16:creationId xmlns:a16="http://schemas.microsoft.com/office/drawing/2014/main" id="{A481A640-25E9-46F4-B4F5-BA8C23B9CF9C}"/>
              </a:ext>
            </a:extLst>
          </p:cNvPr>
          <p:cNvSpPr>
            <a:spLocks xmlns:a="http://schemas.openxmlformats.org/drawingml/2006/main" noGrp="1"/>
          </p:cNvSpPr>
          <p:nvPr/>
        </p:nvSpPr>
        <p:spPr>
          <a:xfrm xmlns:a="http://schemas.openxmlformats.org/drawingml/2006/main">
            <a:off x="533400" y="2219325"/>
            <a:ext cx="3333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1">
                <a:solidFill>
                  <a:srgbClr val="4E8460"/>
                </a:solidFill>
                <a:latin typeface="Aptos"/>
                <a:ea typeface="Aptos"/>
                <a:cs typeface="Aptos"/>
              </a:defRPr>
            </a:defPPr>
          </a:lstStyle>
          <a:p xmlns:a="http://schemas.openxmlformats.org/drawingml/2006/main">
            <a:pPr>
              <a:defRPr sz="2250" b="1">
                <a:solidFill>
                  <a:srgbClr val="4E8460"/>
                </a:solidFill>
                <a:latin typeface="Aptos"/>
                <a:ea typeface="Aptos"/>
                <a:cs typeface="Aptos"/>
              </a:defRPr>
            </a:pPr>
            <a:r>
              <a:rPr sz="2250" b="1">
                <a:solidFill>
                  <a:srgbClr val="4E8460"/>
                </a:solidFill>
                <a:latin typeface="Aptos"/>
                <a:ea typeface="Aptos"/>
                <a:cs typeface="Aptos"/>
              </a:rPr>
              <a:t>Relier les données au dossier</a:t>
            </a:r>
          </a:p>
        </p:txBody>
      </p:sp>
      <p:sp>
        <p:nvSpPr>
          <p:cNvPr id="7" name="">
            <a:extLst xmlns:a="http://schemas.openxmlformats.org/drawingml/2006/main">
              <a:ext uri="{FF2B5EF4-FFF2-40B4-BE49-F238E27FC236}">
                <a16:creationId xmlns:a16="http://schemas.microsoft.com/office/drawing/2014/main" id="{269D9135-AD07-4860-97EB-C51F63419D59}"/>
              </a:ext>
            </a:extLst>
          </p:cNvPr>
          <p:cNvSpPr>
            <a:spLocks xmlns:a="http://schemas.openxmlformats.org/drawingml/2006/main" noGrp="1"/>
          </p:cNvSpPr>
          <p:nvPr/>
        </p:nvSpPr>
        <p:spPr>
          <a:xfrm xmlns:a="http://schemas.openxmlformats.org/drawingml/2006/main">
            <a:off x="533400" y="3143250"/>
            <a:ext cx="3333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E2E2E"/>
                </a:solidFill>
                <a:latin typeface="Aptos"/>
                <a:ea typeface="Aptos"/>
                <a:cs typeface="Aptos"/>
              </a:defRPr>
            </a:defPPr>
          </a:lstStyle>
          <a:p xmlns:a="http://schemas.openxmlformats.org/drawingml/2006/main">
            <a:pPr>
              <a:defRPr sz="1875" b="0">
                <a:solidFill>
                  <a:srgbClr val="2E2E2E"/>
                </a:solidFill>
                <a:latin typeface="Aptos"/>
                <a:ea typeface="Aptos"/>
                <a:cs typeface="Aptos"/>
              </a:defRPr>
            </a:pPr>
            <a:r>
              <a:rPr sz="1875" b="0">
                <a:solidFill>
                  <a:srgbClr val="2E2E2E"/>
                </a:solidFill>
                <a:latin typeface="Aptos"/>
                <a:ea typeface="Aptos"/>
                <a:cs typeface="Aptos"/>
              </a:rPr>
              <a:t>Associer les sites et l’activité de l’emprunteur aux dépendances et aux conséquences opérationnelles possibles.</a:t>
            </a:r>
          </a:p>
        </p:txBody>
      </p:sp>
      <p:sp>
        <p:nvSpPr>
          <p:cNvPr id="8" name="">
            <a:extLst xmlns:a="http://schemas.openxmlformats.org/drawingml/2006/main">
              <a:ext uri="{FF2B5EF4-FFF2-40B4-BE49-F238E27FC236}">
                <a16:creationId xmlns:a16="http://schemas.microsoft.com/office/drawing/2014/main" id="{11CB9B9A-AB5D-46D6-AABB-061141724B42}"/>
              </a:ext>
            </a:extLst>
          </p:cNvPr>
          <p:cNvSpPr>
            <a:spLocks xmlns:a="http://schemas.openxmlformats.org/drawingml/2006/main" noGrp="1"/>
          </p:cNvSpPr>
          <p:nvPr/>
        </p:nvSpPr>
        <p:spPr>
          <a:xfrm xmlns:a="http://schemas.openxmlformats.org/drawingml/2006/main">
            <a:off x="4400550" y="2219325"/>
            <a:ext cx="3333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1">
                <a:solidFill>
                  <a:srgbClr val="4E8460"/>
                </a:solidFill>
                <a:latin typeface="Aptos"/>
                <a:ea typeface="Aptos"/>
                <a:cs typeface="Aptos"/>
              </a:defRPr>
            </a:defPPr>
          </a:lstStyle>
          <a:p xmlns:a="http://schemas.openxmlformats.org/drawingml/2006/main">
            <a:pPr>
              <a:defRPr sz="2250" b="1">
                <a:solidFill>
                  <a:srgbClr val="4E8460"/>
                </a:solidFill>
                <a:latin typeface="Aptos"/>
                <a:ea typeface="Aptos"/>
                <a:cs typeface="Aptos"/>
              </a:defRPr>
            </a:pPr>
            <a:r>
              <a:rPr sz="2250" b="1">
                <a:solidFill>
                  <a:srgbClr val="4E8460"/>
                </a:solidFill>
                <a:latin typeface="Aptos"/>
                <a:ea typeface="Aptos"/>
                <a:cs typeface="Aptos"/>
              </a:rPr>
              <a:t>Rendre la lecture traçable</a:t>
            </a:r>
          </a:p>
        </p:txBody>
      </p:sp>
      <p:sp>
        <p:nvSpPr>
          <p:cNvPr id="9" name="">
            <a:extLst xmlns:a="http://schemas.openxmlformats.org/drawingml/2006/main">
              <a:ext uri="{FF2B5EF4-FFF2-40B4-BE49-F238E27FC236}">
                <a16:creationId xmlns:a16="http://schemas.microsoft.com/office/drawing/2014/main" id="{B3C35A05-26D0-417B-A88E-F178DE451AA4}"/>
              </a:ext>
            </a:extLst>
          </p:cNvPr>
          <p:cNvSpPr>
            <a:spLocks xmlns:a="http://schemas.openxmlformats.org/drawingml/2006/main" noGrp="1"/>
          </p:cNvSpPr>
          <p:nvPr/>
        </p:nvSpPr>
        <p:spPr>
          <a:xfrm xmlns:a="http://schemas.openxmlformats.org/drawingml/2006/main">
            <a:off x="4400550" y="3143250"/>
            <a:ext cx="3333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E2E2E"/>
                </a:solidFill>
                <a:latin typeface="Aptos"/>
                <a:ea typeface="Aptos"/>
                <a:cs typeface="Aptos"/>
              </a:defRPr>
            </a:defPPr>
          </a:lstStyle>
          <a:p xmlns:a="http://schemas.openxmlformats.org/drawingml/2006/main">
            <a:pPr>
              <a:defRPr sz="1875" b="0">
                <a:solidFill>
                  <a:srgbClr val="2E2E2E"/>
                </a:solidFill>
                <a:latin typeface="Aptos"/>
                <a:ea typeface="Aptos"/>
                <a:cs typeface="Aptos"/>
              </a:defRPr>
            </a:pPr>
            <a:r>
              <a:rPr sz="1875" b="0">
                <a:solidFill>
                  <a:srgbClr val="2E2E2E"/>
                </a:solidFill>
                <a:latin typeface="Aptos"/>
                <a:ea typeface="Aptos"/>
                <a:cs typeface="Aptos"/>
              </a:rPr>
              <a:t>Combiner un signal de priorité et une explication, avec les sources, la couverture et les incertitudes.</a:t>
            </a:r>
          </a:p>
        </p:txBody>
      </p:sp>
      <p:sp>
        <p:nvSpPr>
          <p:cNvPr id="10" name="">
            <a:extLst xmlns:a="http://schemas.openxmlformats.org/drawingml/2006/main">
              <a:ext uri="{FF2B5EF4-FFF2-40B4-BE49-F238E27FC236}">
                <a16:creationId xmlns:a16="http://schemas.microsoft.com/office/drawing/2014/main" id="{0F1D9FD4-CC18-4E22-9D26-AA63935AE0CC}"/>
              </a:ext>
            </a:extLst>
          </p:cNvPr>
          <p:cNvSpPr>
            <a:spLocks xmlns:a="http://schemas.openxmlformats.org/drawingml/2006/main" noGrp="1"/>
          </p:cNvSpPr>
          <p:nvPr/>
        </p:nvSpPr>
        <p:spPr>
          <a:xfrm xmlns:a="http://schemas.openxmlformats.org/drawingml/2006/main">
            <a:off x="8267700" y="2219325"/>
            <a:ext cx="3333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1">
                <a:solidFill>
                  <a:srgbClr val="4E8460"/>
                </a:solidFill>
                <a:latin typeface="Aptos"/>
                <a:ea typeface="Aptos"/>
                <a:cs typeface="Aptos"/>
              </a:defRPr>
            </a:defPPr>
          </a:lstStyle>
          <a:p xmlns:a="http://schemas.openxmlformats.org/drawingml/2006/main">
            <a:pPr>
              <a:defRPr sz="2250" b="1">
                <a:solidFill>
                  <a:srgbClr val="4E8460"/>
                </a:solidFill>
                <a:latin typeface="Aptos"/>
                <a:ea typeface="Aptos"/>
                <a:cs typeface="Aptos"/>
              </a:defRPr>
            </a:pPr>
            <a:r>
              <a:rPr sz="2250" b="1">
                <a:solidFill>
                  <a:srgbClr val="4E8460"/>
                </a:solidFill>
                <a:latin typeface="Aptos"/>
                <a:ea typeface="Aptos"/>
                <a:cs typeface="Aptos"/>
              </a:rPr>
              <a:t>Guider l’analyse crédit</a:t>
            </a:r>
          </a:p>
        </p:txBody>
      </p:sp>
      <p:sp>
        <p:nvSpPr>
          <p:cNvPr id="11" name="">
            <a:extLst xmlns:a="http://schemas.openxmlformats.org/drawingml/2006/main">
              <a:ext uri="{FF2B5EF4-FFF2-40B4-BE49-F238E27FC236}">
                <a16:creationId xmlns:a16="http://schemas.microsoft.com/office/drawing/2014/main" id="{828C4495-518B-4034-A596-3637C55DB888}"/>
              </a:ext>
            </a:extLst>
          </p:cNvPr>
          <p:cNvSpPr>
            <a:spLocks xmlns:a="http://schemas.openxmlformats.org/drawingml/2006/main" noGrp="1"/>
          </p:cNvSpPr>
          <p:nvPr/>
        </p:nvSpPr>
        <p:spPr>
          <a:xfrm xmlns:a="http://schemas.openxmlformats.org/drawingml/2006/main">
            <a:off x="8267700" y="3143250"/>
            <a:ext cx="3333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E2E2E"/>
                </a:solidFill>
                <a:latin typeface="Aptos"/>
                <a:ea typeface="Aptos"/>
                <a:cs typeface="Aptos"/>
              </a:defRPr>
            </a:defPPr>
          </a:lstStyle>
          <a:p xmlns:a="http://schemas.openxmlformats.org/drawingml/2006/main">
            <a:pPr>
              <a:defRPr sz="1875" b="0">
                <a:solidFill>
                  <a:srgbClr val="2E2E2E"/>
                </a:solidFill>
                <a:latin typeface="Aptos"/>
                <a:ea typeface="Aptos"/>
                <a:cs typeface="Aptos"/>
              </a:defRPr>
            </a:pPr>
            <a:r>
              <a:rPr sz="1875" b="0">
                <a:solidFill>
                  <a:srgbClr val="2E2E2E"/>
                </a:solidFill>
                <a:latin typeface="Aptos"/>
                <a:ea typeface="Aptos"/>
                <a:cs typeface="Aptos"/>
              </a:rPr>
              <a:t>Faire émerger les questions au client, les vérifications complémentaires et les besoins de suivi.</a:t>
            </a:r>
          </a:p>
        </p:txBody>
      </p:sp>
      <p:sp>
        <p:nvSpPr>
          <p:cNvPr id="12" name="">
            <a:extLst xmlns:a="http://schemas.openxmlformats.org/drawingml/2006/main">
              <a:ext uri="{FF2B5EF4-FFF2-40B4-BE49-F238E27FC236}">
                <a16:creationId xmlns:a16="http://schemas.microsoft.com/office/drawing/2014/main" id="{68ADF5B0-E650-4806-A95B-EBFC685985D7}"/>
              </a:ext>
            </a:extLst>
          </p:cNvPr>
          <p:cNvSpPr>
            <a:spLocks xmlns:a="http://schemas.openxmlformats.org/drawingml/2006/main" noGrp="1"/>
          </p:cNvSpPr>
          <p:nvPr/>
        </p:nvSpPr>
        <p:spPr>
          <a:xfrm xmlns:a="http://schemas.openxmlformats.org/drawingml/2006/main">
            <a:off x="533400" y="5743575"/>
            <a:ext cx="111252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4E8460"/>
                </a:solidFill>
                <a:latin typeface="Aptos"/>
                <a:ea typeface="Aptos"/>
                <a:cs typeface="Aptos"/>
              </a:defRPr>
            </a:defPPr>
          </a:lstStyle>
          <a:p xmlns:a="http://schemas.openxmlformats.org/drawingml/2006/main">
            <a:pPr>
              <a:defRPr sz="1800" b="1">
                <a:solidFill>
                  <a:srgbClr val="4E8460"/>
                </a:solidFill>
                <a:latin typeface="Aptos"/>
                <a:ea typeface="Aptos"/>
                <a:cs typeface="Aptos"/>
              </a:defRPr>
            </a:pPr>
            <a:r>
              <a:rPr sz="1800" b="1">
                <a:solidFill>
                  <a:srgbClr val="4E8460"/>
                </a:solidFill>
                <a:latin typeface="Aptos"/>
                <a:ea typeface="Aptos"/>
                <a:cs typeface="Aptos"/>
              </a:rPr>
              <a:t>Une piste : une fiche dossier synthétique qui aide à décider quoi approfondir.</a:t>
            </a:r>
          </a:p>
        </p:txBody>
      </p:sp>
    </p:spTree>
    <p:extLst>
      <p:ext uri="{BB962C8B-B14F-4D97-AF65-F5344CB8AC3E}">
        <p14:creationId xmlns:p14="http://schemas.microsoft.com/office/powerpoint/2010/main" val="102333340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2026-10-09T13:03:39.5020000Z</dcterms:created>
  <dcterms:modified xsi:type="dcterms:W3CDTF">2026-10-09T13:03:39.5020000Z</dcterms:modified>
</coreProperties>
</file>